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48.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8.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Lst>
  <p:sldSz cy="6858000" cx="12192000"/>
  <p:notesSz cx="6858000" cy="9144000"/>
  <p:embeddedFontLst>
    <p:embeddedFont>
      <p:font typeface="Markazi Text"/>
      <p:regular r:id="rId53"/>
      <p:bold r:id="rId5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5" roundtripDataSignature="AMtx7miiUR+eVFCkhcbdGNfIePrKCMiVn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font" Target="fonts/MarkaziText-regular.fntdata"/><Relationship Id="rId52" Type="http://schemas.openxmlformats.org/officeDocument/2006/relationships/slide" Target="slides/slide48.xml"/><Relationship Id="rId11" Type="http://schemas.openxmlformats.org/officeDocument/2006/relationships/slide" Target="slides/slide7.xml"/><Relationship Id="rId55" Type="http://customschemas.google.com/relationships/presentationmetadata" Target="metadata"/><Relationship Id="rId10" Type="http://schemas.openxmlformats.org/officeDocument/2006/relationships/slide" Target="slides/slide6.xml"/><Relationship Id="rId54" Type="http://schemas.openxmlformats.org/officeDocument/2006/relationships/font" Target="fonts/MarkaziText-bold.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1" algn="r">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1"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40" name="Google Shape;4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 name="Google Shape;10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03" name="Google Shape;10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11" name="Google Shape;111;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19" name="Google Shape;119;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26" name="Google Shape;12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33" name="Google Shape;1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41" name="Google Shape;14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47" name="Google Shape;14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54" name="Google Shape;15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60" name="Google Shape;16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66" name="Google Shape;16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g2c633ba7570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 name="Google Shape;46;g2c633ba7570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47" name="Google Shape;47;g2c633ba7570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72" name="Google Shape;17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78" name="Google Shape;17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86" name="Google Shape;18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194" name="Google Shape;19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02" name="Google Shape;20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10" name="Google Shape;21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18" name="Google Shape;21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26" name="Google Shape;22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33" name="Google Shape;23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40" name="Google Shape;24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2c633ba7570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 name="Google Shape;53;g2c633ba7570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54" name="Google Shape;54;g2c633ba7570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46" name="Google Shape;246;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57" name="Google Shape;25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63" name="Google Shape;26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70" name="Google Shape;270;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76" name="Google Shape;276;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83" name="Google Shape;28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90" name="Google Shape;290;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296" name="Google Shape;296;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02" name="Google Shape;302;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09" name="Google Shape;309;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c633ba7570_0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 name="Google Shape;60;g2c633ba7570_0_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61" name="Google Shape;61;g2c633ba7570_0_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15" name="Google Shape;315;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22" name="Google Shape;322;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29" name="Google Shape;329;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36" name="Google Shape;336;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42" name="Google Shape;342;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48" name="Google Shape;348;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p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Clr>
                <a:schemeClr val="dk1"/>
              </a:buClr>
              <a:buSzPts val="1200"/>
              <a:buFont typeface="Arial"/>
              <a:buNone/>
            </a:pPr>
            <a:r>
              <a:t/>
            </a:r>
            <a:endParaRPr b="1"/>
          </a:p>
        </p:txBody>
      </p:sp>
      <p:sp>
        <p:nvSpPr>
          <p:cNvPr id="355" name="Google Shape;355;p4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SzPts val="1200"/>
              <a:buNone/>
            </a:pPr>
            <a:fld id="{00000000-1234-1234-1234-123412341234}" type="slidenum">
              <a:rPr lang="en-GB" sz="1200"/>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p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Clr>
                <a:schemeClr val="dk1"/>
              </a:buClr>
              <a:buSzPts val="1200"/>
              <a:buFont typeface="Arial"/>
              <a:buNone/>
            </a:pPr>
            <a:r>
              <a:t/>
            </a:r>
            <a:endParaRPr b="1"/>
          </a:p>
        </p:txBody>
      </p:sp>
      <p:sp>
        <p:nvSpPr>
          <p:cNvPr id="363" name="Google Shape;363;p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SzPts val="1200"/>
              <a:buNone/>
            </a:pPr>
            <a:fld id="{00000000-1234-1234-1234-123412341234}" type="slidenum">
              <a:rPr lang="en-GB" sz="1200"/>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370" name="Google Shape;370;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67" name="Google Shape;6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73" name="Google Shape;7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80" name="Google Shape;80;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87" name="Google Shape;8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1" algn="l">
              <a:lnSpc>
                <a:spcPct val="100000"/>
              </a:lnSpc>
              <a:spcBef>
                <a:spcPts val="0"/>
              </a:spcBef>
              <a:spcAft>
                <a:spcPts val="0"/>
              </a:spcAft>
              <a:buSzPts val="1400"/>
              <a:buNone/>
            </a:pPr>
            <a:r>
              <a:t/>
            </a:r>
            <a:endParaRPr/>
          </a:p>
        </p:txBody>
      </p:sp>
      <p:sp>
        <p:nvSpPr>
          <p:cNvPr id="95" name="Google Shape;95;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1"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hyperlink" Target="http://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p64"/>
          <p:cNvSpPr/>
          <p:nvPr/>
        </p:nvSpPr>
        <p:spPr>
          <a:xfrm>
            <a:off x="0" y="5228699"/>
            <a:ext cx="12192000" cy="1629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58900" lIns="58900" spcFirstLastPara="1" rIns="58900" wrap="square" tIns="58900">
            <a:no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pic>
        <p:nvPicPr>
          <p:cNvPr id="13" name="Google Shape;13;p64"/>
          <p:cNvPicPr preferRelativeResize="0"/>
          <p:nvPr/>
        </p:nvPicPr>
        <p:blipFill rotWithShape="1">
          <a:blip r:embed="rId2">
            <a:alphaModFix/>
          </a:blip>
          <a:srcRect b="0" l="0" r="0" t="0"/>
          <a:stretch/>
        </p:blipFill>
        <p:spPr>
          <a:xfrm>
            <a:off x="1775038" y="5476263"/>
            <a:ext cx="8641926" cy="1134175"/>
          </a:xfrm>
          <a:prstGeom prst="rect">
            <a:avLst/>
          </a:prstGeom>
          <a:noFill/>
          <a:ln>
            <a:noFill/>
          </a:ln>
        </p:spPr>
      </p:pic>
      <p:sp>
        <p:nvSpPr>
          <p:cNvPr id="14" name="Google Shape;14;p64"/>
          <p:cNvSpPr txBox="1"/>
          <p:nvPr>
            <p:ph type="title"/>
          </p:nvPr>
        </p:nvSpPr>
        <p:spPr>
          <a:xfrm>
            <a:off x="612000" y="847440"/>
            <a:ext cx="10968000" cy="2503200"/>
          </a:xfrm>
          <a:prstGeom prst="rect">
            <a:avLst/>
          </a:prstGeom>
          <a:noFill/>
          <a:ln>
            <a:noFill/>
          </a:ln>
        </p:spPr>
        <p:txBody>
          <a:bodyPr anchorCtr="0" anchor="t" bIns="117825" lIns="117825" spcFirstLastPara="1" rIns="117825" wrap="square" tIns="117825">
            <a:normAutofit/>
          </a:bodyPr>
          <a:lstStyle>
            <a:lvl1pPr lvl="0" marR="0" rtl="1" algn="ctr">
              <a:lnSpc>
                <a:spcPct val="100000"/>
              </a:lnSpc>
              <a:spcBef>
                <a:spcPts val="0"/>
              </a:spcBef>
              <a:spcAft>
                <a:spcPts val="0"/>
              </a:spcAft>
              <a:buClr>
                <a:srgbClr val="FFFFFF"/>
              </a:buClr>
              <a:buSzPts val="6200"/>
              <a:buFont typeface="Arial"/>
              <a:buNone/>
              <a:defRPr b="0" i="0" sz="62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15" name="Google Shape;15;p64"/>
          <p:cNvSpPr txBox="1"/>
          <p:nvPr>
            <p:ph idx="1" type="subTitle"/>
          </p:nvPr>
        </p:nvSpPr>
        <p:spPr>
          <a:xfrm>
            <a:off x="1133400" y="3722640"/>
            <a:ext cx="10095900" cy="1134000"/>
          </a:xfrm>
          <a:prstGeom prst="rect">
            <a:avLst/>
          </a:prstGeom>
          <a:noFill/>
          <a:ln>
            <a:noFill/>
          </a:ln>
        </p:spPr>
        <p:txBody>
          <a:bodyPr anchorCtr="0" anchor="t" bIns="117825" lIns="117825" spcFirstLastPara="1" rIns="117825" wrap="square" tIns="117825">
            <a:normAutofit/>
          </a:bodyPr>
          <a:lstStyle>
            <a:lvl1pPr lvl="0" marR="0" rtl="1" algn="ctr">
              <a:lnSpc>
                <a:spcPct val="100000"/>
              </a:lnSpc>
              <a:spcBef>
                <a:spcPts val="0"/>
              </a:spcBef>
              <a:spcAft>
                <a:spcPts val="0"/>
              </a:spcAft>
              <a:buClr>
                <a:srgbClr val="FFFFFF"/>
              </a:buClr>
              <a:buSzPts val="3200"/>
              <a:buFont typeface="Arial"/>
              <a:buNone/>
              <a:defRPr b="0" i="0" sz="3200" u="none" cap="none" strike="noStrike">
                <a:solidFill>
                  <a:srgbClr val="FFFFFF"/>
                </a:solidFill>
                <a:latin typeface="Arial"/>
                <a:ea typeface="Arial"/>
                <a:cs typeface="Arial"/>
                <a:sym typeface="Arial"/>
              </a:defRPr>
            </a:lvl1pPr>
            <a:lvl2pPr lvl="1"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p66"/>
          <p:cNvPicPr preferRelativeResize="0"/>
          <p:nvPr/>
        </p:nvPicPr>
        <p:blipFill rotWithShape="1">
          <a:blip r:embed="rId2">
            <a:alphaModFix/>
          </a:blip>
          <a:srcRect b="0" l="0" r="0" t="0"/>
          <a:stretch/>
        </p:blipFill>
        <p:spPr>
          <a:xfrm>
            <a:off x="9801558" y="6215190"/>
            <a:ext cx="1922077" cy="442170"/>
          </a:xfrm>
          <a:prstGeom prst="rect">
            <a:avLst/>
          </a:prstGeom>
          <a:noFill/>
          <a:ln>
            <a:noFill/>
          </a:ln>
        </p:spPr>
      </p:pic>
      <p:cxnSp>
        <p:nvCxnSpPr>
          <p:cNvPr id="18" name="Google Shape;18;p66"/>
          <p:cNvCxnSpPr/>
          <p:nvPr/>
        </p:nvCxnSpPr>
        <p:spPr>
          <a:xfrm>
            <a:off x="-19900" y="6052230"/>
            <a:ext cx="122556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p66"/>
          <p:cNvSpPr txBox="1"/>
          <p:nvPr/>
        </p:nvSpPr>
        <p:spPr>
          <a:xfrm>
            <a:off x="313867" y="988680"/>
            <a:ext cx="11543100" cy="515100"/>
          </a:xfrm>
          <a:prstGeom prst="rect">
            <a:avLst/>
          </a:prstGeom>
          <a:noFill/>
          <a:ln>
            <a:noFill/>
          </a:ln>
        </p:spPr>
        <p:txBody>
          <a:bodyPr anchorCtr="0" anchor="t" bIns="117825" lIns="117825" spcFirstLastPara="1" rIns="117825" wrap="square" tIns="117825">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0" name="Google Shape;20;p6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a:bodyPr>
          <a:lstStyle>
            <a:lvl1pPr lvl="0" marR="0" rtl="1" algn="ctr">
              <a:lnSpc>
                <a:spcPct val="100000"/>
              </a:lnSpc>
              <a:spcBef>
                <a:spcPts val="0"/>
              </a:spcBef>
              <a:spcAft>
                <a:spcPts val="0"/>
              </a:spcAft>
              <a:buClr>
                <a:srgbClr val="24427B"/>
              </a:buClr>
              <a:buSzPts val="3900"/>
              <a:buFont typeface="Arial"/>
              <a:buNone/>
              <a:defRPr b="1" i="0" sz="39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21" name="Google Shape;21;p6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lvl1pPr indent="-393700" lvl="0" marL="457200" marR="0" rtl="1" algn="r">
              <a:lnSpc>
                <a:spcPct val="100000"/>
              </a:lnSpc>
              <a:spcBef>
                <a:spcPts val="0"/>
              </a:spcBef>
              <a:spcAft>
                <a:spcPts val="0"/>
              </a:spcAft>
              <a:buClr>
                <a:srgbClr val="000000"/>
              </a:buClr>
              <a:buSzPts val="2600"/>
              <a:buFont typeface="Arial"/>
              <a:buChar char="●"/>
              <a:defRPr b="0" i="0" sz="2600" u="none" cap="none" strike="noStrike">
                <a:solidFill>
                  <a:srgbClr val="000000"/>
                </a:solidFill>
                <a:latin typeface="Arial"/>
                <a:ea typeface="Arial"/>
                <a:cs typeface="Arial"/>
                <a:sym typeface="Arial"/>
              </a:defRPr>
            </a:lvl1pPr>
            <a:lvl2pPr indent="-374650" lvl="1" marL="914400" marR="0" rtl="1" algn="r">
              <a:lnSpc>
                <a:spcPct val="100000"/>
              </a:lnSpc>
              <a:spcBef>
                <a:spcPts val="0"/>
              </a:spcBef>
              <a:spcAft>
                <a:spcPts val="0"/>
              </a:spcAft>
              <a:buClr>
                <a:srgbClr val="000000"/>
              </a:buClr>
              <a:buSzPts val="2300"/>
              <a:buFont typeface="Arial"/>
              <a:buChar char="○"/>
              <a:defRPr b="0" i="0" sz="2300" u="none" cap="none" strike="noStrike">
                <a:solidFill>
                  <a:srgbClr val="000000"/>
                </a:solidFill>
                <a:latin typeface="Arial"/>
                <a:ea typeface="Arial"/>
                <a:cs typeface="Arial"/>
                <a:sym typeface="Arial"/>
              </a:defRPr>
            </a:lvl2pPr>
            <a:lvl3pPr indent="-361950" lvl="2" marL="1371600" marR="0" rtl="1" algn="r">
              <a:lnSpc>
                <a:spcPct val="100000"/>
              </a:lnSpc>
              <a:spcBef>
                <a:spcPts val="0"/>
              </a:spcBef>
              <a:spcAft>
                <a:spcPts val="0"/>
              </a:spcAft>
              <a:buClr>
                <a:srgbClr val="000000"/>
              </a:buClr>
              <a:buSzPts val="2100"/>
              <a:buFont typeface="Arial"/>
              <a:buChar char="■"/>
              <a:defRPr b="0" i="0" sz="2100" u="none" cap="none" strike="noStrike">
                <a:solidFill>
                  <a:srgbClr val="000000"/>
                </a:solidFill>
                <a:latin typeface="Arial"/>
                <a:ea typeface="Arial"/>
                <a:cs typeface="Arial"/>
                <a:sym typeface="Arial"/>
              </a:defRPr>
            </a:lvl3pPr>
            <a:lvl4pPr indent="-342900" lvl="3" marL="18288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4pPr>
            <a:lvl5pPr indent="-342900" lvl="4" marL="22860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5pPr>
            <a:lvl6pPr indent="-342900" lvl="5" marL="27432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6pPr>
            <a:lvl7pPr indent="-342900" lvl="6" marL="32004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7pPr>
            <a:lvl8pPr indent="-342900" lvl="7" marL="36576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8pPr>
            <a:lvl9pPr indent="-342900" lvl="8" marL="4114800" marR="0" rtl="1" algn="r">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p65"/>
          <p:cNvPicPr preferRelativeResize="0"/>
          <p:nvPr/>
        </p:nvPicPr>
        <p:blipFill rotWithShape="1">
          <a:blip r:embed="rId2">
            <a:alphaModFix/>
          </a:blip>
          <a:srcRect b="0" l="0" r="0" t="0"/>
          <a:stretch/>
        </p:blipFill>
        <p:spPr>
          <a:xfrm>
            <a:off x="9801558" y="6215190"/>
            <a:ext cx="1922077" cy="442170"/>
          </a:xfrm>
          <a:prstGeom prst="rect">
            <a:avLst/>
          </a:prstGeom>
          <a:noFill/>
          <a:ln>
            <a:noFill/>
          </a:ln>
        </p:spPr>
      </p:pic>
      <p:cxnSp>
        <p:nvCxnSpPr>
          <p:cNvPr id="24" name="Google Shape;24;p65"/>
          <p:cNvCxnSpPr/>
          <p:nvPr/>
        </p:nvCxnSpPr>
        <p:spPr>
          <a:xfrm>
            <a:off x="-19900" y="6052230"/>
            <a:ext cx="122556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p65"/>
          <p:cNvSpPr txBox="1"/>
          <p:nvPr/>
        </p:nvSpPr>
        <p:spPr>
          <a:xfrm>
            <a:off x="313867" y="988680"/>
            <a:ext cx="11543100" cy="515100"/>
          </a:xfrm>
          <a:prstGeom prst="rect">
            <a:avLst/>
          </a:prstGeom>
          <a:noFill/>
          <a:ln>
            <a:noFill/>
          </a:ln>
        </p:spPr>
        <p:txBody>
          <a:bodyPr anchorCtr="0" anchor="t" bIns="117825" lIns="117825" spcFirstLastPara="1" rIns="117825" wrap="square" tIns="117825">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6" name="Google Shape;26;p65"/>
          <p:cNvSpPr txBox="1"/>
          <p:nvPr>
            <p:ph type="title"/>
          </p:nvPr>
        </p:nvSpPr>
        <p:spPr>
          <a:xfrm>
            <a:off x="217867" y="2489700"/>
            <a:ext cx="11735100" cy="706200"/>
          </a:xfrm>
          <a:prstGeom prst="rect">
            <a:avLst/>
          </a:prstGeom>
          <a:noFill/>
          <a:ln>
            <a:noFill/>
          </a:ln>
        </p:spPr>
        <p:txBody>
          <a:bodyPr anchorCtr="0" anchor="t" bIns="117825" lIns="117825" spcFirstLastPara="1" rIns="117825" wrap="square" tIns="117825">
            <a:normAutofit/>
          </a:bodyPr>
          <a:lstStyle>
            <a:lvl1pPr lvl="0" marR="0" rtl="1" algn="ctr">
              <a:lnSpc>
                <a:spcPct val="100000"/>
              </a:lnSpc>
              <a:spcBef>
                <a:spcPts val="0"/>
              </a:spcBef>
              <a:spcAft>
                <a:spcPts val="0"/>
              </a:spcAft>
              <a:buClr>
                <a:srgbClr val="24427B"/>
              </a:buClr>
              <a:buSzPts val="3900"/>
              <a:buFont typeface="Arial"/>
              <a:buNone/>
              <a:defRPr b="1" i="0" sz="3900" u="none" cap="none" strike="noStrike">
                <a:solidFill>
                  <a:srgbClr val="24427B"/>
                </a:solidFill>
                <a:latin typeface="Arial"/>
                <a:ea typeface="Arial"/>
                <a:cs typeface="Arial"/>
                <a:sym typeface="Arial"/>
              </a:defRPr>
            </a:lvl1pPr>
            <a:lvl2pPr lvl="1"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p67"/>
          <p:cNvPicPr preferRelativeResize="0"/>
          <p:nvPr/>
        </p:nvPicPr>
        <p:blipFill rotWithShape="1">
          <a:blip r:embed="rId2">
            <a:alphaModFix/>
          </a:blip>
          <a:srcRect b="0" l="0" r="0" t="0"/>
          <a:stretch/>
        </p:blipFill>
        <p:spPr>
          <a:xfrm>
            <a:off x="2217093" y="2084331"/>
            <a:ext cx="6982037" cy="1606198"/>
          </a:xfrm>
          <a:prstGeom prst="rect">
            <a:avLst/>
          </a:prstGeom>
          <a:noFill/>
          <a:ln>
            <a:noFill/>
          </a:ln>
        </p:spPr>
      </p:pic>
      <p:sp>
        <p:nvSpPr>
          <p:cNvPr id="29" name="Google Shape;29;p67"/>
          <p:cNvSpPr/>
          <p:nvPr/>
        </p:nvSpPr>
        <p:spPr>
          <a:xfrm>
            <a:off x="1472267" y="4179150"/>
            <a:ext cx="9350700" cy="1606200"/>
          </a:xfrm>
          <a:prstGeom prst="rect">
            <a:avLst/>
          </a:prstGeom>
          <a:noFill/>
          <a:ln>
            <a:noFill/>
          </a:ln>
        </p:spPr>
        <p:txBody>
          <a:bodyPr anchorCtr="0" anchor="t" bIns="58900" lIns="58900" spcFirstLastPara="1" rIns="58900" wrap="square" tIns="58900">
            <a:noAutofit/>
          </a:bodyPr>
          <a:lstStyle/>
          <a:p>
            <a:pPr indent="0" lvl="0" marL="0" marR="0" rtl="1" algn="ctr">
              <a:lnSpc>
                <a:spcPct val="100000"/>
              </a:lnSpc>
              <a:spcBef>
                <a:spcPts val="0"/>
              </a:spcBef>
              <a:spcAft>
                <a:spcPts val="0"/>
              </a:spcAft>
              <a:buClr>
                <a:srgbClr val="FFFFFF"/>
              </a:buClr>
              <a:buSzPts val="4400"/>
              <a:buFont typeface="Arial"/>
              <a:buNone/>
            </a:pPr>
            <a:r>
              <a:rPr b="1" i="0" lang="en-GB" sz="3100" u="sng" cap="none" strike="noStrike">
                <a:solidFill>
                  <a:schemeClr val="hlink"/>
                </a:solidFill>
                <a:latin typeface="Arial"/>
                <a:ea typeface="Arial"/>
                <a:cs typeface="Arial"/>
                <a:sym typeface="Arial"/>
                <a:hlinkClick r:id="rId3"/>
              </a:rPr>
              <a:t>http://www.inee.org</a:t>
            </a:r>
            <a:endParaRPr b="0" i="0" sz="3100" u="none" cap="none" strike="noStrike">
              <a:solidFill>
                <a:srgbClr val="FFFFFF"/>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p68"/>
          <p:cNvSpPr txBox="1"/>
          <p:nvPr>
            <p:ph idx="12" type="sldNum"/>
          </p:nvPr>
        </p:nvSpPr>
        <p:spPr>
          <a:xfrm>
            <a:off x="11579129" y="6320775"/>
            <a:ext cx="449100" cy="318300"/>
          </a:xfrm>
          <a:prstGeom prst="rect">
            <a:avLst/>
          </a:prstGeom>
          <a:noFill/>
          <a:ln>
            <a:noFill/>
          </a:ln>
        </p:spPr>
        <p:txBody>
          <a:bodyPr anchorCtr="0" anchor="ctr" bIns="117800" lIns="117800" spcFirstLastPara="1" rIns="117800" wrap="square" tIns="117800">
            <a:noAutofit/>
          </a:bodyPr>
          <a:lstStyle>
            <a:lvl1pPr indent="0" lvl="0"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2" name="Shape 32"/>
        <p:cNvGrpSpPr/>
        <p:nvPr/>
      </p:nvGrpSpPr>
      <p:grpSpPr>
        <a:xfrm>
          <a:off x="0" y="0"/>
          <a:ext cx="0" cy="0"/>
          <a:chOff x="0" y="0"/>
          <a:chExt cx="0" cy="0"/>
        </a:xfrm>
      </p:grpSpPr>
      <p:sp>
        <p:nvSpPr>
          <p:cNvPr id="33" name="Google Shape;33;p6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1" algn="r">
              <a:lnSpc>
                <a:spcPct val="90000"/>
              </a:lnSpc>
              <a:spcBef>
                <a:spcPts val="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4" name="Google Shape;34;p69"/>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marR="0" rtl="1" algn="r">
              <a:lnSpc>
                <a:spcPct val="90000"/>
              </a:lnSpc>
              <a:spcBef>
                <a:spcPts val="10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1pPr>
            <a:lvl2pPr indent="-342900" lvl="1" marL="914400" marR="0" rtl="1" algn="r">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2pPr>
            <a:lvl3pPr indent="-342900" lvl="2" marL="1371600" marR="0" rtl="1" algn="r">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1" algn="r">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1" algn="r">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1" algn="r">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1" algn="r">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1" algn="r">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1" algn="r">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5" name="Google Shape;35;p6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6" name="Google Shape;36;p6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1"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7" name="Google Shape;37;p6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p63"/>
          <p:cNvSpPr txBox="1"/>
          <p:nvPr>
            <p:ph idx="12" type="sldNum"/>
          </p:nvPr>
        </p:nvSpPr>
        <p:spPr>
          <a:xfrm>
            <a:off x="11579129" y="6320775"/>
            <a:ext cx="449100" cy="318300"/>
          </a:xfrm>
          <a:prstGeom prst="rect">
            <a:avLst/>
          </a:prstGeom>
          <a:noFill/>
          <a:ln>
            <a:noFill/>
          </a:ln>
        </p:spPr>
        <p:txBody>
          <a:bodyPr anchorCtr="0" anchor="ctr" bIns="117800" lIns="117800" spcFirstLastPara="1" rIns="117800" wrap="square" tIns="117800">
            <a:noAutofit/>
          </a:bodyPr>
          <a:lstStyle>
            <a:lvl1pPr indent="0" lvl="0"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rtl="1"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en-GB"/>
              <a:t>‹#›</a:t>
            </a:fld>
            <a:endParaRPr sz="18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5.png"/><Relationship Id="rId4" Type="http://schemas.openxmlformats.org/officeDocument/2006/relationships/image" Target="../media/image1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jpg"/><Relationship Id="rId4" Type="http://schemas.openxmlformats.org/officeDocument/2006/relationships/image" Target="../media/image1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7.jpg"/><Relationship Id="rId4" Type="http://schemas.openxmlformats.org/officeDocument/2006/relationships/image" Target="../media/image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2.jpg"/><Relationship Id="rId4" Type="http://schemas.openxmlformats.org/officeDocument/2006/relationships/image" Target="../media/image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0.jpg"/><Relationship Id="rId4" Type="http://schemas.openxmlformats.org/officeDocument/2006/relationships/image" Target="../media/image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1.jpg"/><Relationship Id="rId4" Type="http://schemas.openxmlformats.org/officeDocument/2006/relationships/image" Target="../media/image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inee.org/ar/eie-glossary/altlym-fy-halat-altwary"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p1"/>
          <p:cNvSpPr txBox="1"/>
          <p:nvPr>
            <p:ph type="title"/>
          </p:nvPr>
        </p:nvSpPr>
        <p:spPr>
          <a:xfrm>
            <a:off x="612000" y="847454"/>
            <a:ext cx="10968000" cy="3433200"/>
          </a:xfrm>
          <a:prstGeom prst="rect">
            <a:avLst/>
          </a:prstGeom>
          <a:noFill/>
          <a:ln>
            <a:noFill/>
          </a:ln>
        </p:spPr>
        <p:txBody>
          <a:bodyPr anchorCtr="0" anchor="ctr" bIns="45700" lIns="91425" spcFirstLastPara="1" rIns="91425" wrap="square" tIns="45700">
            <a:noAutofit/>
          </a:bodyPr>
          <a:lstStyle/>
          <a:p>
            <a:pPr indent="0" lvl="0" marL="0" rtl="1" algn="ctr">
              <a:spcBef>
                <a:spcPts val="0"/>
              </a:spcBef>
              <a:spcAft>
                <a:spcPts val="0"/>
              </a:spcAft>
              <a:buClr>
                <a:schemeClr val="dk1"/>
              </a:buClr>
              <a:buSzPts val="1100"/>
              <a:buFont typeface="Arial"/>
              <a:buNone/>
            </a:pPr>
            <a:r>
              <a:rPr lang="en-GB"/>
              <a:t>دليل التدريب: التعليم الجامع في حالات الطوارئ</a:t>
            </a:r>
            <a:endParaRPr b="1" sz="3000">
              <a:solidFill>
                <a:srgbClr val="F27821"/>
              </a:solidFill>
              <a:latin typeface="Markazi Text"/>
              <a:ea typeface="Markazi Text"/>
              <a:cs typeface="Markazi Text"/>
              <a:sym typeface="Markazi Text"/>
            </a:endParaRPr>
          </a:p>
          <a:p>
            <a:pPr indent="0" lvl="0" marL="0" rtl="1" algn="ctr">
              <a:spcBef>
                <a:spcPts val="0"/>
              </a:spcBef>
              <a:spcAft>
                <a:spcPts val="0"/>
              </a:spcAft>
              <a:buClr>
                <a:schemeClr val="dk1"/>
              </a:buClr>
              <a:buSzPts val="1100"/>
              <a:buFont typeface="Arial"/>
              <a:buNone/>
            </a:pPr>
            <a:r>
              <a:t/>
            </a:r>
            <a:endParaRPr/>
          </a:p>
        </p:txBody>
      </p:sp>
      <p:sp>
        <p:nvSpPr>
          <p:cNvPr id="43" name="Google Shape;43;p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7"/>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6" name="Google Shape;106;p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الثاني: عصف ذهني حول الصعوبات التي تضعها حالات الطوارئ بوجه التعليم الجامع</a:t>
            </a:r>
            <a:endParaRPr sz="3010"/>
          </a:p>
        </p:txBody>
      </p:sp>
      <p:sp>
        <p:nvSpPr>
          <p:cNvPr id="107" name="Google Shape;107;p7"/>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SzPts val="2600"/>
              <a:buNone/>
            </a:pPr>
            <a:r>
              <a:rPr b="1" lang="en-GB"/>
              <a:t>إجابات ممكنة:</a:t>
            </a:r>
            <a:endParaRPr b="1"/>
          </a:p>
          <a:p>
            <a:pPr indent="0" lvl="0" marL="0" rtl="1" algn="r">
              <a:lnSpc>
                <a:spcPct val="100000"/>
              </a:lnSpc>
              <a:spcBef>
                <a:spcPts val="0"/>
              </a:spcBef>
              <a:spcAft>
                <a:spcPts val="0"/>
              </a:spcAft>
              <a:buSzPts val="2600"/>
              <a:buNone/>
            </a:pPr>
            <a:r>
              <a:t/>
            </a:r>
            <a:endParaRPr/>
          </a:p>
          <a:p>
            <a:pPr indent="-393700" lvl="0" marL="457200" rtl="1" algn="r">
              <a:lnSpc>
                <a:spcPct val="100000"/>
              </a:lnSpc>
              <a:spcBef>
                <a:spcPts val="0"/>
              </a:spcBef>
              <a:spcAft>
                <a:spcPts val="0"/>
              </a:spcAft>
              <a:buSzPts val="2600"/>
              <a:buChar char="●"/>
            </a:pPr>
            <a:r>
              <a:rPr lang="en-GB"/>
              <a:t>قد يُبقي مقدمو الرعاية الفتيات في المنزل لأنهم قلقون على سلامتهن.</a:t>
            </a:r>
            <a:endParaRPr/>
          </a:p>
          <a:p>
            <a:pPr indent="-393700" lvl="0" marL="457200" rtl="1" algn="r">
              <a:lnSpc>
                <a:spcPct val="100000"/>
              </a:lnSpc>
              <a:spcBef>
                <a:spcPts val="0"/>
              </a:spcBef>
              <a:spcAft>
                <a:spcPts val="0"/>
              </a:spcAft>
              <a:buSzPts val="2600"/>
              <a:buChar char="●"/>
            </a:pPr>
            <a:r>
              <a:rPr lang="en-GB"/>
              <a:t>قد يجد المتعلمون ذوو الإعاقة أو المتعلمون الصغار جداً صعوبة في الذهاب إلى المدرسة إذا أصبح الطريق محفوفاً بالمخاطر. </a:t>
            </a:r>
            <a:endParaRPr/>
          </a:p>
          <a:p>
            <a:pPr indent="-393700" lvl="0" marL="457200" rtl="1" algn="r">
              <a:lnSpc>
                <a:spcPct val="100000"/>
              </a:lnSpc>
              <a:spcBef>
                <a:spcPts val="0"/>
              </a:spcBef>
              <a:spcAft>
                <a:spcPts val="0"/>
              </a:spcAft>
              <a:buSzPts val="2600"/>
              <a:buChar char="●"/>
            </a:pPr>
            <a:r>
              <a:rPr lang="en-GB"/>
              <a:t>قد لا يحصل المتعلمون ممن لديهم حالات صحية مزمنة على الرعاية الصحية أو الأدوية الضرورية لهم ليتمكنوا من الذهاب إلى المدرسة.</a:t>
            </a:r>
            <a:endParaRPr/>
          </a:p>
          <a:p>
            <a:pPr indent="-393700" lvl="0" marL="457200" rtl="1" algn="r">
              <a:lnSpc>
                <a:spcPct val="100000"/>
              </a:lnSpc>
              <a:spcBef>
                <a:spcPts val="0"/>
              </a:spcBef>
              <a:spcAft>
                <a:spcPts val="0"/>
              </a:spcAft>
              <a:buSzPts val="2600"/>
              <a:buChar char="●"/>
            </a:pPr>
            <a:r>
              <a:rPr lang="en-GB"/>
              <a:t>وقد يغيب المعلمون، ويكون البدلاء ذوي خبرة ومهارات أقل مما يؤثر سلباً على نوعية التعليم.</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8"/>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4" name="Google Shape;114;p8"/>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الثاني: عصف ذهني حول الصعوبات التي تضعها حالات الطوارئ بوجه التعليم الجامع</a:t>
            </a:r>
            <a:endParaRPr sz="3010"/>
          </a:p>
        </p:txBody>
      </p:sp>
      <p:sp>
        <p:nvSpPr>
          <p:cNvPr id="115" name="Google Shape;115;p8"/>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SzPts val="2600"/>
              <a:buNone/>
            </a:pPr>
            <a:r>
              <a:rPr b="1" lang="en-GB"/>
              <a:t>الإجابات المحتملة لا تشمل:</a:t>
            </a:r>
            <a:endParaRPr b="1"/>
          </a:p>
          <a:p>
            <a:pPr indent="0" lvl="0" marL="0" rtl="1" algn="r">
              <a:lnSpc>
                <a:spcPct val="100000"/>
              </a:lnSpc>
              <a:spcBef>
                <a:spcPts val="0"/>
              </a:spcBef>
              <a:spcAft>
                <a:spcPts val="0"/>
              </a:spcAft>
              <a:buSzPts val="2600"/>
              <a:buNone/>
            </a:pPr>
            <a:r>
              <a:t/>
            </a:r>
            <a:endParaRPr/>
          </a:p>
          <a:p>
            <a:pPr indent="-393700" lvl="0" marL="457200" rtl="1" algn="r">
              <a:lnSpc>
                <a:spcPct val="100000"/>
              </a:lnSpc>
              <a:spcBef>
                <a:spcPts val="0"/>
              </a:spcBef>
              <a:spcAft>
                <a:spcPts val="0"/>
              </a:spcAft>
              <a:buClr>
                <a:schemeClr val="dk1"/>
              </a:buClr>
              <a:buSzPts val="2600"/>
              <a:buChar char="●"/>
            </a:pPr>
            <a:r>
              <a:rPr lang="en-GB">
                <a:solidFill>
                  <a:schemeClr val="dk1"/>
                </a:solidFill>
              </a:rPr>
              <a:t>قد يواجه المعلمون تحديات أكثر من المعتاد. </a:t>
            </a:r>
            <a:endParaRPr>
              <a:solidFill>
                <a:schemeClr val="dk1"/>
              </a:solidFill>
            </a:endParaRPr>
          </a:p>
          <a:p>
            <a:pPr indent="-393700" lvl="0" marL="457200" rtl="1" algn="r">
              <a:lnSpc>
                <a:spcPct val="100000"/>
              </a:lnSpc>
              <a:spcBef>
                <a:spcPts val="0"/>
              </a:spcBef>
              <a:spcAft>
                <a:spcPts val="0"/>
              </a:spcAft>
              <a:buClr>
                <a:schemeClr val="dk1"/>
              </a:buClr>
              <a:buSzPts val="2600"/>
              <a:buChar char="●"/>
            </a:pPr>
            <a:r>
              <a:rPr lang="en-GB">
                <a:solidFill>
                  <a:schemeClr val="dk1"/>
                </a:solidFill>
              </a:rPr>
              <a:t>قد يكون المعلمون أقل رغبة أو قدرة على تلبية احتياجات المتعلمين المتنوعين.</a:t>
            </a:r>
            <a:endParaRPr>
              <a:solidFill>
                <a:schemeClr val="dk1"/>
              </a:solidFill>
            </a:endParaRPr>
          </a:p>
          <a:p>
            <a:pPr indent="-393700" lvl="0" marL="457200" rtl="1" algn="r">
              <a:lnSpc>
                <a:spcPct val="100000"/>
              </a:lnSpc>
              <a:spcBef>
                <a:spcPts val="0"/>
              </a:spcBef>
              <a:spcAft>
                <a:spcPts val="0"/>
              </a:spcAft>
              <a:buClr>
                <a:schemeClr val="dk1"/>
              </a:buClr>
              <a:buSzPts val="2600"/>
              <a:buChar char="●"/>
            </a:pPr>
            <a:r>
              <a:rPr lang="en-GB">
                <a:solidFill>
                  <a:schemeClr val="dk1"/>
                </a:solidFill>
              </a:rPr>
              <a:t>قد تكون هناك فصول أكبر بها عدد أكبر من المتعلمين الذين يعانون من اختلافات في التعلم. </a:t>
            </a:r>
            <a:endParaRPr>
              <a:solidFill>
                <a:schemeClr val="dk1"/>
              </a:solidFill>
            </a:endParaRPr>
          </a:p>
          <a:p>
            <a:pPr indent="-393700" lvl="0" marL="457200" rtl="1" algn="r">
              <a:lnSpc>
                <a:spcPct val="100000"/>
              </a:lnSpc>
              <a:spcBef>
                <a:spcPts val="0"/>
              </a:spcBef>
              <a:spcAft>
                <a:spcPts val="0"/>
              </a:spcAft>
              <a:buClr>
                <a:schemeClr val="dk1"/>
              </a:buClr>
              <a:buSzPts val="2600"/>
              <a:buChar char="●"/>
            </a:pPr>
            <a:r>
              <a:rPr lang="en-GB">
                <a:solidFill>
                  <a:schemeClr val="dk1"/>
                </a:solidFill>
              </a:rPr>
              <a:t>قد يصبح لدى عدد أكبر من المتعلمين اضطرابات عاطفية و/او </a:t>
            </a:r>
            <a:r>
              <a:rPr lang="en-GB">
                <a:solidFill>
                  <a:schemeClr val="dk1"/>
                </a:solidFill>
                <a:extLst>
                  <a:ext uri="http://customooxmlschemas.google.com/">
                    <go:slidesCustomData xmlns:go="http://customooxmlschemas.google.com/" textRoundtripDataId="5"/>
                  </a:ext>
                </a:extLst>
              </a:rPr>
              <a:t>إعاقات جسدي</a:t>
            </a:r>
            <a:r>
              <a:rPr lang="en-GB">
                <a:solidFill>
                  <a:schemeClr val="dk1"/>
                </a:solidFill>
                <a:extLst>
                  <a:ext uri="http://customooxmlschemas.google.com/">
                    <go:slidesCustomData xmlns:go="http://customooxmlschemas.google.com/" textRoundtripDataId="6"/>
                  </a:ext>
                </a:extLst>
              </a:rPr>
              <a:t>ة بسبب حالة الطوارئ أو الأزمة. </a:t>
            </a:r>
            <a:endParaRPr>
              <a:solidFill>
                <a:schemeClr val="dk1"/>
              </a:solidFill>
            </a:endParaRPr>
          </a:p>
          <a:p>
            <a:pPr indent="-393700" lvl="0" marL="457200" rtl="1" algn="r">
              <a:lnSpc>
                <a:spcPct val="100000"/>
              </a:lnSpc>
              <a:spcBef>
                <a:spcPts val="0"/>
              </a:spcBef>
              <a:spcAft>
                <a:spcPts val="0"/>
              </a:spcAft>
              <a:buClr>
                <a:schemeClr val="dk1"/>
              </a:buClr>
              <a:buSzPts val="2600"/>
              <a:buChar char="●"/>
            </a:pPr>
            <a:r>
              <a:rPr lang="en-GB">
                <a:solidFill>
                  <a:schemeClr val="dk1"/>
                </a:solidFill>
              </a:rPr>
              <a:t>قد يتعامل المعلمون مع مستويات أعلى من التوتر وقد يحصلون على قدر أقل من التدريب والدعم.</a:t>
            </a:r>
            <a:endParaRPr>
              <a:solidFill>
                <a:schemeClr val="dk1"/>
              </a:solidFill>
            </a:endParaRPr>
          </a:p>
          <a:p>
            <a:pPr indent="-393700" lvl="0" marL="457200" rtl="1" algn="r">
              <a:lnSpc>
                <a:spcPct val="100000"/>
              </a:lnSpc>
              <a:spcBef>
                <a:spcPts val="0"/>
              </a:spcBef>
              <a:spcAft>
                <a:spcPts val="0"/>
              </a:spcAft>
              <a:buClr>
                <a:schemeClr val="dk1"/>
              </a:buClr>
              <a:buSzPts val="2600"/>
              <a:buChar char="●"/>
            </a:pPr>
            <a:r>
              <a:rPr lang="en-GB">
                <a:solidFill>
                  <a:schemeClr val="dk1"/>
                </a:solidFill>
              </a:rPr>
              <a:t>يمكن فقدان الموارد والمرافق أو تلفها.</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9"/>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2" name="Google Shape;122;p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الثاني: عصف ذهني حول الصعوبات التي تضعها حالات الطوارئ بوجه التعليم الجامع</a:t>
            </a:r>
            <a:endParaRPr sz="3010"/>
          </a:p>
        </p:txBody>
      </p:sp>
      <p:sp>
        <p:nvSpPr>
          <p:cNvPr id="123" name="Google Shape;123;p9"/>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1" algn="l">
              <a:lnSpc>
                <a:spcPct val="100000"/>
              </a:lnSpc>
              <a:spcBef>
                <a:spcPts val="0"/>
              </a:spcBef>
              <a:spcAft>
                <a:spcPts val="0"/>
              </a:spcAft>
              <a:buSzPts val="2600"/>
              <a:buNone/>
            </a:pPr>
            <a:r>
              <a:t/>
            </a:r>
            <a:endParaRPr/>
          </a:p>
          <a:p>
            <a:pPr indent="0" lvl="0" marL="0" rtl="1" algn="l">
              <a:lnSpc>
                <a:spcPct val="100000"/>
              </a:lnSpc>
              <a:spcBef>
                <a:spcPts val="0"/>
              </a:spcBef>
              <a:spcAft>
                <a:spcPts val="0"/>
              </a:spcAft>
              <a:buSzPts val="2600"/>
              <a:buNone/>
            </a:pPr>
            <a:r>
              <a:t/>
            </a:r>
            <a:endParaRPr/>
          </a:p>
          <a:p>
            <a:pPr indent="0" lvl="0" marL="0" rtl="1" algn="l">
              <a:lnSpc>
                <a:spcPct val="100000"/>
              </a:lnSpc>
              <a:spcBef>
                <a:spcPts val="0"/>
              </a:spcBef>
              <a:spcAft>
                <a:spcPts val="0"/>
              </a:spcAft>
              <a:buSzPts val="2600"/>
              <a:buNone/>
            </a:pPr>
            <a:r>
              <a:t/>
            </a:r>
            <a:endParaRPr/>
          </a:p>
          <a:p>
            <a:pPr indent="0" lvl="0" marL="0" rtl="1" algn="l">
              <a:lnSpc>
                <a:spcPct val="100000"/>
              </a:lnSpc>
              <a:spcBef>
                <a:spcPts val="0"/>
              </a:spcBef>
              <a:spcAft>
                <a:spcPts val="0"/>
              </a:spcAft>
              <a:buSzPts val="2600"/>
              <a:buNone/>
            </a:pPr>
            <a:r>
              <a:t/>
            </a:r>
            <a:endParaRPr/>
          </a:p>
          <a:p>
            <a:pPr indent="0" lvl="0" marL="0" rtl="1" algn="ctr">
              <a:lnSpc>
                <a:spcPct val="100000"/>
              </a:lnSpc>
              <a:spcBef>
                <a:spcPts val="0"/>
              </a:spcBef>
              <a:spcAft>
                <a:spcPts val="0"/>
              </a:spcAft>
              <a:buSzPts val="2600"/>
              <a:buNone/>
            </a:pPr>
            <a:r>
              <a:rPr b="1" lang="en-GB"/>
              <a:t>لماذا عليك المساعدة في جعل التعليم أكثر شمولاً؟</a:t>
            </a:r>
            <a:endParaRPr b="1" sz="2800">
              <a:solidFill>
                <a:schemeClr val="dk1"/>
              </a:solidFill>
              <a:latin typeface="Calibri"/>
              <a:ea typeface="Calibri"/>
              <a:cs typeface="Calibri"/>
              <a:sym typeface="Calibri"/>
            </a:endParaRPr>
          </a:p>
          <a:p>
            <a:pPr indent="0" lvl="0" marL="457200" rtl="1" algn="l">
              <a:lnSpc>
                <a:spcPct val="100000"/>
              </a:lnSpc>
              <a:spcBef>
                <a:spcPts val="0"/>
              </a:spcBef>
              <a:spcAft>
                <a:spcPts val="1000"/>
              </a:spcAft>
              <a:buSzPts val="2600"/>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0"/>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9" name="Google Shape;129;p1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الالتزامات الدولية</a:t>
            </a:r>
            <a:endParaRPr/>
          </a:p>
        </p:txBody>
      </p:sp>
      <p:sp>
        <p:nvSpPr>
          <p:cNvPr id="130" name="Google Shape;130;p10"/>
          <p:cNvSpPr txBox="1"/>
          <p:nvPr>
            <p:ph idx="1" type="body"/>
          </p:nvPr>
        </p:nvSpPr>
        <p:spPr>
          <a:xfrm>
            <a:off x="191800" y="1051475"/>
            <a:ext cx="11822400" cy="4829100"/>
          </a:xfrm>
          <a:prstGeom prst="rect">
            <a:avLst/>
          </a:prstGeom>
          <a:noFill/>
          <a:ln>
            <a:noFill/>
          </a:ln>
        </p:spPr>
        <p:txBody>
          <a:bodyPr anchorCtr="0" anchor="t" bIns="117825" lIns="117825" spcFirstLastPara="1" rIns="117825" wrap="square" tIns="117825">
            <a:normAutofit/>
          </a:bodyPr>
          <a:lstStyle/>
          <a:p>
            <a:pPr indent="-393700" lvl="0" marL="457200" rtl="1" algn="r">
              <a:lnSpc>
                <a:spcPct val="100000"/>
              </a:lnSpc>
              <a:spcBef>
                <a:spcPts val="0"/>
              </a:spcBef>
              <a:spcAft>
                <a:spcPts val="0"/>
              </a:spcAft>
              <a:buSzPts val="2600"/>
              <a:buChar char="●"/>
            </a:pPr>
            <a:r>
              <a:rPr lang="en-GB"/>
              <a:t>اتفاقية حقوق الأشخاص ذوي الإعاقة (CRPD, 2006)</a:t>
            </a:r>
            <a:endParaRPr/>
          </a:p>
          <a:p>
            <a:pPr indent="0" lvl="0" marL="0" rtl="1" algn="r">
              <a:lnSpc>
                <a:spcPct val="100000"/>
              </a:lnSpc>
              <a:spcBef>
                <a:spcPts val="0"/>
              </a:spcBef>
              <a:spcAft>
                <a:spcPts val="0"/>
              </a:spcAft>
              <a:buClr>
                <a:schemeClr val="dk1"/>
              </a:buClr>
              <a:buSzPts val="2600"/>
              <a:buFont typeface="Arial"/>
              <a:buNone/>
            </a:pPr>
            <a:r>
              <a:t/>
            </a:r>
            <a:endParaRPr/>
          </a:p>
          <a:p>
            <a:pPr indent="-393700" lvl="0" marL="457200" rtl="1" algn="r">
              <a:lnSpc>
                <a:spcPct val="100000"/>
              </a:lnSpc>
              <a:spcBef>
                <a:spcPts val="0"/>
              </a:spcBef>
              <a:spcAft>
                <a:spcPts val="0"/>
              </a:spcAft>
              <a:buSzPts val="2600"/>
              <a:buChar char="●"/>
            </a:pPr>
            <a:r>
              <a:rPr lang="en-GB"/>
              <a:t>اتفاقية حقوق الطفل (CRC, 1989)</a:t>
            </a:r>
            <a:endParaRPr/>
          </a:p>
          <a:p>
            <a:pPr indent="0" lvl="0" marL="0" rtl="1" algn="r">
              <a:lnSpc>
                <a:spcPct val="100000"/>
              </a:lnSpc>
              <a:spcBef>
                <a:spcPts val="0"/>
              </a:spcBef>
              <a:spcAft>
                <a:spcPts val="0"/>
              </a:spcAft>
              <a:buClr>
                <a:schemeClr val="dk1"/>
              </a:buClr>
              <a:buSzPts val="2600"/>
              <a:buFont typeface="Arial"/>
              <a:buNone/>
            </a:pPr>
            <a:r>
              <a:t/>
            </a:r>
            <a:endParaRPr/>
          </a:p>
          <a:p>
            <a:pPr indent="-393700" lvl="0" marL="457200" rtl="1" algn="r">
              <a:lnSpc>
                <a:spcPct val="100000"/>
              </a:lnSpc>
              <a:spcBef>
                <a:spcPts val="0"/>
              </a:spcBef>
              <a:spcAft>
                <a:spcPts val="0"/>
              </a:spcAft>
              <a:buSzPts val="2600"/>
              <a:buChar char="●"/>
            </a:pPr>
            <a:r>
              <a:rPr lang="en-GB"/>
              <a:t>اتفاقية القضاء على جميع أشكال التمييز ضد المرأة (سيداو، 1981)</a:t>
            </a:r>
            <a:endParaRPr/>
          </a:p>
          <a:p>
            <a:pPr indent="0" lvl="0" marL="457200" rtl="1" algn="r">
              <a:lnSpc>
                <a:spcPct val="100000"/>
              </a:lnSpc>
              <a:spcBef>
                <a:spcPts val="0"/>
              </a:spcBef>
              <a:spcAft>
                <a:spcPts val="0"/>
              </a:spcAft>
              <a:buSzPts val="2600"/>
              <a:buNone/>
            </a:pPr>
            <a:r>
              <a:t/>
            </a:r>
            <a:endParaRPr/>
          </a:p>
          <a:p>
            <a:pPr indent="-393700" lvl="0" marL="457200" rtl="1" algn="r">
              <a:lnSpc>
                <a:spcPct val="100000"/>
              </a:lnSpc>
              <a:spcBef>
                <a:spcPts val="0"/>
              </a:spcBef>
              <a:spcAft>
                <a:spcPts val="0"/>
              </a:spcAft>
              <a:buSzPts val="2600"/>
              <a:buChar char="●"/>
            </a:pPr>
            <a:r>
              <a:rPr lang="en-GB"/>
              <a:t>المعاهدة الدولية الخاصة بالحقوق الاقتصادية والاجتماعية والثقافية (1966)</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6" name="Google Shape;136;p11"/>
          <p:cNvSpPr/>
          <p:nvPr/>
        </p:nvSpPr>
        <p:spPr>
          <a:xfrm>
            <a:off x="3510952" y="981124"/>
            <a:ext cx="8554104" cy="5219043"/>
          </a:xfrm>
          <a:prstGeom prst="rect">
            <a:avLst/>
          </a:prstGeom>
          <a:noFill/>
          <a:ln>
            <a:noFill/>
          </a:ln>
        </p:spPr>
        <p:txBody>
          <a:bodyPr anchorCtr="0" anchor="ctr" bIns="45700" lIns="91425" spcFirstLastPara="1" rIns="91425" wrap="square" tIns="45700">
            <a:noAutofit/>
          </a:bodyPr>
          <a:lstStyle/>
          <a:p>
            <a:pPr indent="-200533" lvl="0" marL="342900" marR="0" rtl="1" algn="l">
              <a:lnSpc>
                <a:spcPct val="100000"/>
              </a:lnSpc>
              <a:spcBef>
                <a:spcPts val="0"/>
              </a:spcBef>
              <a:spcAft>
                <a:spcPts val="0"/>
              </a:spcAft>
              <a:buClr>
                <a:schemeClr val="dk1"/>
              </a:buClr>
              <a:buSzPts val="2242"/>
              <a:buFont typeface="Arial"/>
              <a:buNone/>
            </a:pPr>
            <a:r>
              <a:t/>
            </a:r>
            <a:endParaRPr b="0" i="0" sz="2242" u="none" cap="none" strike="noStrike">
              <a:solidFill>
                <a:schemeClr val="dk1"/>
              </a:solidFill>
              <a:latin typeface="Calibri"/>
              <a:ea typeface="Calibri"/>
              <a:cs typeface="Calibri"/>
              <a:sym typeface="Calibri"/>
            </a:endParaRPr>
          </a:p>
        </p:txBody>
      </p:sp>
      <p:sp>
        <p:nvSpPr>
          <p:cNvPr id="137" name="Google Shape;137;p1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الجلسة 1 - ملخص</a:t>
            </a:r>
            <a:endParaRPr/>
          </a:p>
        </p:txBody>
      </p:sp>
      <p:sp>
        <p:nvSpPr>
          <p:cNvPr id="138" name="Google Shape;138;p11"/>
          <p:cNvSpPr txBox="1"/>
          <p:nvPr>
            <p:ph idx="1" type="body"/>
          </p:nvPr>
        </p:nvSpPr>
        <p:spPr>
          <a:xfrm>
            <a:off x="191800" y="1051475"/>
            <a:ext cx="11822400" cy="4950600"/>
          </a:xfrm>
          <a:prstGeom prst="rect">
            <a:avLst/>
          </a:prstGeom>
          <a:noFill/>
          <a:ln>
            <a:noFill/>
          </a:ln>
        </p:spPr>
        <p:txBody>
          <a:bodyPr anchorCtr="0" anchor="t" bIns="117825" lIns="117825" spcFirstLastPara="1" rIns="117825" wrap="square" tIns="117825">
            <a:normAutofit/>
          </a:bodyPr>
          <a:lstStyle/>
          <a:p>
            <a:pPr indent="-393700" lvl="0" marL="457200" rtl="1" algn="r">
              <a:lnSpc>
                <a:spcPct val="115000"/>
              </a:lnSpc>
              <a:spcBef>
                <a:spcPts val="1200"/>
              </a:spcBef>
              <a:spcAft>
                <a:spcPts val="0"/>
              </a:spcAft>
              <a:buSzPts val="2600"/>
              <a:buChar char="●"/>
            </a:pPr>
            <a:r>
              <a:rPr lang="en-GB"/>
              <a:t>يحق لكل فرد الحصول على التعليم، بغض النظر عن الظروف، حتى في حالات الطوارئ والأزمات</a:t>
            </a:r>
            <a:endParaRPr/>
          </a:p>
          <a:p>
            <a:pPr indent="-393700" lvl="0" marL="457200" rtl="1" algn="r">
              <a:lnSpc>
                <a:spcPct val="150000"/>
              </a:lnSpc>
              <a:spcBef>
                <a:spcPts val="0"/>
              </a:spcBef>
              <a:spcAft>
                <a:spcPts val="0"/>
              </a:spcAft>
              <a:buSzPts val="2600"/>
              <a:buChar char="●"/>
            </a:pPr>
            <a:r>
              <a:rPr lang="en-GB"/>
              <a:t> تختلف كل حالة طوارئ أو أزمة عن الأخرى، وتؤثر بشكل مختلف على الشمولية في التعليم</a:t>
            </a:r>
            <a:r>
              <a:rPr lang="en-GB"/>
              <a:t> </a:t>
            </a:r>
            <a:endParaRPr/>
          </a:p>
          <a:p>
            <a:pPr indent="-393700" lvl="0" marL="457200" rtl="1" algn="r">
              <a:lnSpc>
                <a:spcPct val="150000"/>
              </a:lnSpc>
              <a:spcBef>
                <a:spcPts val="0"/>
              </a:spcBef>
              <a:spcAft>
                <a:spcPts val="0"/>
              </a:spcAft>
              <a:buSzPts val="2600"/>
              <a:buChar char="●"/>
            </a:pPr>
            <a:r>
              <a:rPr lang="en-GB"/>
              <a:t> في حالات الطوارئ، قد يتم استبعاد مجموعات مختلفة من المتعلمين بطرق متنوعة، مما يزيد من التحديات التعليمية</a:t>
            </a:r>
            <a:r>
              <a:rPr lang="en-GB"/>
              <a:t>.</a:t>
            </a:r>
            <a:r>
              <a:rPr lang="en-GB"/>
              <a:t> قد يواجه المعلمون تحديات شخصية ومهنية أكبر من المعتاد في سياق الأزمات، مما يؤثر على أدائهم وجودة التعليم</a:t>
            </a:r>
            <a:endParaRPr/>
          </a:p>
          <a:p>
            <a:pPr indent="-393700" lvl="0" marL="457200" rtl="1" algn="r">
              <a:lnSpc>
                <a:spcPct val="115000"/>
              </a:lnSpc>
              <a:spcBef>
                <a:spcPts val="0"/>
              </a:spcBef>
              <a:spcAft>
                <a:spcPts val="0"/>
              </a:spcAft>
              <a:buSzPts val="2600"/>
              <a:buChar char="●"/>
            </a:pPr>
            <a:r>
              <a:rPr lang="en-GB"/>
              <a:t> يعد التعليم الشامل أساسياً لدعم حق كل فرد في التعليم، ويعتبر ركيزة أساسية لبناء مجتمعات أكثر شمولية وسلمية</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2"/>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p12"/>
          <p:cNvSpPr txBox="1"/>
          <p:nvPr>
            <p:ph type="title"/>
          </p:nvPr>
        </p:nvSpPr>
        <p:spPr>
          <a:xfrm>
            <a:off x="228450" y="2643350"/>
            <a:ext cx="11735100" cy="8883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3900"/>
              <a:buNone/>
            </a:pPr>
            <a:r>
              <a:rPr lang="en-GB" sz="3409"/>
              <a:t>الجلسة الثانية - عوائق التي تحول دون الشمولية</a:t>
            </a:r>
            <a:r>
              <a:rPr lang="en-GB" sz="3409">
                <a:extLst>
                  <a:ext uri="http://customooxmlschemas.google.com/">
                    <go:slidesCustomData xmlns:go="http://customooxmlschemas.google.com/" textRoundtripDataId="7"/>
                  </a:ext>
                </a:extLst>
              </a:rPr>
              <a:t> </a:t>
            </a:r>
            <a:r>
              <a:rPr lang="en-GB" sz="3409"/>
              <a:t>في التعليم في حالات الطوارئ</a:t>
            </a:r>
            <a:endParaRPr sz="3409"/>
          </a:p>
          <a:p>
            <a:pPr indent="0" lvl="0" marL="0" rtl="1" algn="ctr">
              <a:lnSpc>
                <a:spcPct val="100000"/>
              </a:lnSpc>
              <a:spcBef>
                <a:spcPts val="0"/>
              </a:spcBef>
              <a:spcAft>
                <a:spcPts val="0"/>
              </a:spcAft>
              <a:buSzPts val="3900"/>
              <a:buNone/>
            </a:pPr>
            <a:r>
              <a:t/>
            </a:r>
            <a:endParaRPr sz="3409"/>
          </a:p>
          <a:p>
            <a:pPr indent="0" lvl="0" marL="0" rtl="1" algn="ctr">
              <a:lnSpc>
                <a:spcPct val="100000"/>
              </a:lnSpc>
              <a:spcBef>
                <a:spcPts val="0"/>
              </a:spcBef>
              <a:spcAft>
                <a:spcPts val="0"/>
              </a:spcAft>
              <a:buSzPts val="3900"/>
              <a:buNone/>
            </a:pPr>
            <a:r>
              <a:t/>
            </a:r>
            <a:endParaRPr b="0" sz="3409"/>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3"/>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0" name="Google Shape;150;p1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Clr>
                <a:schemeClr val="dk1"/>
              </a:buClr>
              <a:buSzPct val="112820"/>
              <a:buFont typeface="Calibri"/>
              <a:buNone/>
            </a:pPr>
            <a:r>
              <a:rPr lang="en-GB">
                <a:extLst>
                  <a:ext uri="http://customooxmlschemas.google.com/">
                    <go:slidesCustomData xmlns:go="http://customooxmlschemas.google.com/" textRoundtripDataId="8"/>
                  </a:ext>
                </a:extLst>
              </a:rPr>
              <a:t>الأهداف </a:t>
            </a:r>
            <a:r>
              <a:rPr lang="en-GB"/>
              <a:t>التعليمية</a:t>
            </a:r>
            <a:endParaRPr/>
          </a:p>
          <a:p>
            <a:pPr indent="0" lvl="0" marL="0" rtl="1" algn="ctr">
              <a:lnSpc>
                <a:spcPct val="100000"/>
              </a:lnSpc>
              <a:spcBef>
                <a:spcPts val="0"/>
              </a:spcBef>
              <a:spcAft>
                <a:spcPts val="0"/>
              </a:spcAft>
              <a:buSzPct val="111111"/>
              <a:buNone/>
            </a:pPr>
            <a:r>
              <a:t/>
            </a:r>
            <a:endParaRPr/>
          </a:p>
        </p:txBody>
      </p:sp>
      <p:sp>
        <p:nvSpPr>
          <p:cNvPr id="151" name="Google Shape;151;p13"/>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1" algn="just">
              <a:lnSpc>
                <a:spcPct val="100000"/>
              </a:lnSpc>
              <a:spcBef>
                <a:spcPts val="0"/>
              </a:spcBef>
              <a:spcAft>
                <a:spcPts val="0"/>
              </a:spcAft>
              <a:buClr>
                <a:schemeClr val="dk1"/>
              </a:buClr>
              <a:buSzPts val="1100"/>
              <a:buFont typeface="Arial"/>
              <a:buNone/>
            </a:pPr>
            <a:r>
              <a:rPr lang="en-GB"/>
              <a:t>سيتمكن المشاركون بحلول نهاية هذه الجلسة من شرح ما يلي:</a:t>
            </a:r>
            <a:br>
              <a:rPr lang="en-GB"/>
            </a:br>
            <a:endParaRPr/>
          </a:p>
          <a:p>
            <a:pPr indent="-393700" lvl="0" marL="457200" marR="0" rtl="1" algn="r">
              <a:lnSpc>
                <a:spcPct val="115000"/>
              </a:lnSpc>
              <a:spcBef>
                <a:spcPts val="1200"/>
              </a:spcBef>
              <a:spcAft>
                <a:spcPts val="0"/>
              </a:spcAft>
              <a:buSzPts val="2600"/>
              <a:buChar char="●"/>
            </a:pPr>
            <a:r>
              <a:rPr lang="en-GB"/>
              <a:t>فهم العوائق المختلفة التي قد يواجهونها عند محاولة تحقيق التعليم الجامع</a:t>
            </a:r>
            <a:r>
              <a:rPr lang="en-GB">
                <a:extLst>
                  <a:ext uri="http://customooxmlschemas.google.com/">
                    <go:slidesCustomData xmlns:go="http://customooxmlschemas.google.com/" textRoundtripDataId="9"/>
                  </a:ext>
                </a:extLst>
              </a:rPr>
              <a:t> </a:t>
            </a:r>
            <a:r>
              <a:rPr lang="en-GB"/>
              <a:t>في حالات الطوارئ والأزمات</a:t>
            </a:r>
            <a:endParaRPr/>
          </a:p>
          <a:p>
            <a:pPr indent="-393700" lvl="0" marL="457200" marR="0" rtl="1" algn="r">
              <a:lnSpc>
                <a:spcPct val="115000"/>
              </a:lnSpc>
              <a:spcBef>
                <a:spcPts val="0"/>
              </a:spcBef>
              <a:spcAft>
                <a:spcPts val="0"/>
              </a:spcAft>
              <a:buSzPts val="2600"/>
              <a:buChar char="●"/>
            </a:pPr>
            <a:r>
              <a:rPr lang="en-GB"/>
              <a:t> التعرف على كيفية تأثير العوائق على مجموعات مختلفة من المتعلمين في سياقات الأزمات</a:t>
            </a:r>
            <a:endParaRPr/>
          </a:p>
          <a:p>
            <a:pPr indent="-393700" lvl="0" marL="457200" marR="0" rtl="1" algn="r">
              <a:lnSpc>
                <a:spcPct val="115000"/>
              </a:lnSpc>
              <a:spcBef>
                <a:spcPts val="0"/>
              </a:spcBef>
              <a:spcAft>
                <a:spcPts val="0"/>
              </a:spcAft>
              <a:buSzPts val="2600"/>
              <a:buChar char="●"/>
            </a:pPr>
            <a:r>
              <a:rPr lang="en-GB"/>
              <a:t> استعراض الطرق المختلفة لتجاوز العوائق التعليمية، بما في ذلك تطبيق نهج المسار المزدوج، وتوفير الترتيبات التيسيرية المعقولة، وتصميم تعلم شامل</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157" name="Google Shape;157;p16"/>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457200" rtl="1" algn="r">
              <a:lnSpc>
                <a:spcPct val="100000"/>
              </a:lnSpc>
              <a:spcBef>
                <a:spcPts val="0"/>
              </a:spcBef>
              <a:spcAft>
                <a:spcPts val="0"/>
              </a:spcAft>
              <a:buSzPts val="2600"/>
              <a:buNone/>
            </a:pPr>
            <a:r>
              <a:t/>
            </a:r>
            <a:endParaRPr/>
          </a:p>
          <a:p>
            <a:pPr indent="-393700" lvl="0" marL="457200" rtl="1" algn="r">
              <a:lnSpc>
                <a:spcPct val="100000"/>
              </a:lnSpc>
              <a:spcBef>
                <a:spcPts val="0"/>
              </a:spcBef>
              <a:spcAft>
                <a:spcPts val="0"/>
              </a:spcAft>
              <a:buSzPts val="2600"/>
              <a:buChar char="●"/>
            </a:pPr>
            <a:r>
              <a:rPr lang="en-GB"/>
              <a:t>العمل بمجموعات صغيرة </a:t>
            </a:r>
            <a:endParaRPr/>
          </a:p>
          <a:p>
            <a:pPr indent="0" lvl="0" marL="457200" rtl="1" algn="r">
              <a:lnSpc>
                <a:spcPct val="100000"/>
              </a:lnSpc>
              <a:spcBef>
                <a:spcPts val="0"/>
              </a:spcBef>
              <a:spcAft>
                <a:spcPts val="0"/>
              </a:spcAft>
              <a:buSzPts val="2600"/>
              <a:buNone/>
            </a:pPr>
            <a:r>
              <a:t/>
            </a:r>
            <a:endParaRPr/>
          </a:p>
          <a:p>
            <a:pPr indent="-393700" lvl="0" marL="457200" rtl="1" algn="r">
              <a:lnSpc>
                <a:spcPct val="100000"/>
              </a:lnSpc>
              <a:spcBef>
                <a:spcPts val="0"/>
              </a:spcBef>
              <a:spcAft>
                <a:spcPts val="0"/>
              </a:spcAft>
              <a:buSzPts val="2600"/>
              <a:buChar char="●"/>
            </a:pPr>
            <a:r>
              <a:rPr lang="en-GB"/>
              <a:t>انظر إلى الصور الإثني عشر</a:t>
            </a:r>
            <a:endParaRPr/>
          </a:p>
          <a:p>
            <a:pPr indent="0" lvl="0" marL="457200" rtl="1" algn="r">
              <a:lnSpc>
                <a:spcPct val="100000"/>
              </a:lnSpc>
              <a:spcBef>
                <a:spcPts val="0"/>
              </a:spcBef>
              <a:spcAft>
                <a:spcPts val="0"/>
              </a:spcAft>
              <a:buSzPts val="2600"/>
              <a:buNone/>
            </a:pPr>
            <a:r>
              <a:t/>
            </a:r>
            <a:endParaRPr/>
          </a:p>
          <a:p>
            <a:pPr indent="-393700" lvl="0" marL="457200" rtl="1" algn="r">
              <a:lnSpc>
                <a:spcPct val="100000"/>
              </a:lnSpc>
              <a:spcBef>
                <a:spcPts val="0"/>
              </a:spcBef>
              <a:spcAft>
                <a:spcPts val="0"/>
              </a:spcAft>
              <a:buSzPts val="2600"/>
              <a:buChar char="●"/>
            </a:pPr>
            <a:r>
              <a:rPr lang="en-GB"/>
              <a:t>ناقش لمدة 5 دقائق ما تعبر عنه كل صورة باعتقادك</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163" name="Google Shape;163;p17"/>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lnSpcReduction="20000"/>
          </a:bodyPr>
          <a:lstStyle/>
          <a:p>
            <a:pPr indent="0" lvl="0" marL="0" rtl="1" algn="r">
              <a:lnSpc>
                <a:spcPct val="100000"/>
              </a:lnSpc>
              <a:spcBef>
                <a:spcPts val="0"/>
              </a:spcBef>
              <a:spcAft>
                <a:spcPts val="0"/>
              </a:spcAft>
              <a:buSzPts val="2600"/>
              <a:buNone/>
            </a:pPr>
            <a:r>
              <a:rPr b="1" lang="en-GB"/>
              <a:t>أنواع الحواجز:</a:t>
            </a:r>
            <a:endParaRPr b="1"/>
          </a:p>
          <a:p>
            <a:pPr indent="-393700" lvl="0" marL="457200" rtl="1" algn="r">
              <a:lnSpc>
                <a:spcPct val="150000"/>
              </a:lnSpc>
              <a:spcBef>
                <a:spcPts val="1000"/>
              </a:spcBef>
              <a:spcAft>
                <a:spcPts val="0"/>
              </a:spcAft>
              <a:buSzPts val="2600"/>
              <a:buChar char="●"/>
            </a:pPr>
            <a:r>
              <a:rPr lang="en-GB"/>
              <a:t>البيئة</a:t>
            </a:r>
            <a:endParaRPr/>
          </a:p>
          <a:p>
            <a:pPr indent="-393700" lvl="0" marL="457200" rtl="1" algn="r">
              <a:lnSpc>
                <a:spcPct val="150000"/>
              </a:lnSpc>
              <a:spcBef>
                <a:spcPts val="1000"/>
              </a:spcBef>
              <a:spcAft>
                <a:spcPts val="0"/>
              </a:spcAft>
              <a:buSzPts val="2600"/>
              <a:buChar char="●"/>
            </a:pPr>
            <a:r>
              <a:rPr lang="en-GB"/>
              <a:t>المواقف السلوكية</a:t>
            </a:r>
            <a:endParaRPr/>
          </a:p>
          <a:p>
            <a:pPr indent="-393700" lvl="0" marL="457200" rtl="1" algn="r">
              <a:lnSpc>
                <a:spcPct val="150000"/>
              </a:lnSpc>
              <a:spcBef>
                <a:spcPts val="1000"/>
              </a:spcBef>
              <a:spcAft>
                <a:spcPts val="0"/>
              </a:spcAft>
              <a:buSzPts val="2600"/>
              <a:buChar char="●"/>
            </a:pPr>
            <a:r>
              <a:rPr lang="en-GB"/>
              <a:t>السياسات</a:t>
            </a:r>
            <a:endParaRPr/>
          </a:p>
          <a:p>
            <a:pPr indent="-393700" lvl="0" marL="457200" rtl="1" algn="r">
              <a:lnSpc>
                <a:spcPct val="150000"/>
              </a:lnSpc>
              <a:spcBef>
                <a:spcPts val="1000"/>
              </a:spcBef>
              <a:spcAft>
                <a:spcPts val="0"/>
              </a:spcAft>
              <a:buSzPts val="2600"/>
              <a:buChar char="●"/>
            </a:pPr>
            <a:r>
              <a:rPr lang="en-GB"/>
              <a:t>الممارسات</a:t>
            </a:r>
            <a:endParaRPr/>
          </a:p>
          <a:p>
            <a:pPr indent="-393700" lvl="0" marL="457200" rtl="1" algn="r">
              <a:lnSpc>
                <a:spcPct val="150000"/>
              </a:lnSpc>
              <a:spcBef>
                <a:spcPts val="1000"/>
              </a:spcBef>
              <a:spcAft>
                <a:spcPts val="0"/>
              </a:spcAft>
              <a:buSzPts val="2600"/>
              <a:buChar char="●"/>
            </a:pPr>
            <a:r>
              <a:rPr lang="en-GB"/>
              <a:t>المعلومات</a:t>
            </a:r>
            <a:endParaRPr/>
          </a:p>
          <a:p>
            <a:pPr indent="-393700" lvl="0" marL="457200" rtl="1" algn="r">
              <a:lnSpc>
                <a:spcPct val="150000"/>
              </a:lnSpc>
              <a:spcBef>
                <a:spcPts val="1000"/>
              </a:spcBef>
              <a:spcAft>
                <a:spcPts val="1000"/>
              </a:spcAft>
              <a:buSzPts val="2600"/>
              <a:buChar char="●"/>
            </a:pPr>
            <a:r>
              <a:rPr lang="en-GB"/>
              <a:t>الموارد</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8"/>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169" name="Google Shape;169;p18"/>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lnSpcReduction="20000"/>
          </a:bodyPr>
          <a:lstStyle/>
          <a:p>
            <a:pPr indent="0" lvl="0" marL="0" rtl="1" algn="just">
              <a:lnSpc>
                <a:spcPct val="100000"/>
              </a:lnSpc>
              <a:spcBef>
                <a:spcPts val="0"/>
              </a:spcBef>
              <a:spcAft>
                <a:spcPts val="0"/>
              </a:spcAft>
              <a:buSzPts val="2600"/>
              <a:buNone/>
            </a:pPr>
            <a:r>
              <a:t/>
            </a:r>
            <a:endParaRPr b="1"/>
          </a:p>
          <a:p>
            <a:pPr indent="0" lvl="0" marL="0" rtl="1" algn="just">
              <a:lnSpc>
                <a:spcPct val="100000"/>
              </a:lnSpc>
              <a:spcBef>
                <a:spcPts val="0"/>
              </a:spcBef>
              <a:spcAft>
                <a:spcPts val="0"/>
              </a:spcAft>
              <a:buSzPts val="2600"/>
              <a:buNone/>
            </a:pPr>
            <a:r>
              <a:rPr b="1" lang="en-GB"/>
              <a:t>على من تؤثر العوائق؟</a:t>
            </a:r>
            <a:endParaRPr b="1"/>
          </a:p>
          <a:p>
            <a:pPr indent="-393700" lvl="0" marL="457200" rtl="1" algn="just">
              <a:lnSpc>
                <a:spcPct val="150000"/>
              </a:lnSpc>
              <a:spcBef>
                <a:spcPts val="1000"/>
              </a:spcBef>
              <a:spcAft>
                <a:spcPts val="0"/>
              </a:spcAft>
              <a:buSzPts val="2600"/>
              <a:buChar char="●"/>
            </a:pPr>
            <a:r>
              <a:rPr lang="en-GB"/>
              <a:t>تؤثر تجاربنا ومعتقداتنا على كيفية تفسيرنا للحواجز.</a:t>
            </a:r>
            <a:endParaRPr/>
          </a:p>
          <a:p>
            <a:pPr indent="-393700" lvl="0" marL="457200" rtl="1" algn="just">
              <a:lnSpc>
                <a:spcPct val="150000"/>
              </a:lnSpc>
              <a:spcBef>
                <a:spcPts val="1000"/>
              </a:spcBef>
              <a:spcAft>
                <a:spcPts val="0"/>
              </a:spcAft>
              <a:buSzPts val="2600"/>
              <a:buChar char="●"/>
            </a:pPr>
            <a:r>
              <a:rPr lang="en-GB"/>
              <a:t>قد يؤثر كل حاجز على أكثر من مجموعة من المتعلمين في وقت واحد.</a:t>
            </a:r>
            <a:endParaRPr/>
          </a:p>
          <a:p>
            <a:pPr indent="-393700" lvl="0" marL="457200" rtl="1" algn="just">
              <a:lnSpc>
                <a:spcPct val="150000"/>
              </a:lnSpc>
              <a:spcBef>
                <a:spcPts val="1000"/>
              </a:spcBef>
              <a:spcAft>
                <a:spcPts val="0"/>
              </a:spcAft>
              <a:buSzPts val="2600"/>
              <a:buChar char="●"/>
            </a:pPr>
            <a:r>
              <a:rPr lang="en-GB"/>
              <a:t>تجنب وضع افتراضات حول ماهية العوائق وكيفية تأثيرها على </a:t>
            </a:r>
            <a:r>
              <a:rPr lang="en-GB"/>
              <a:t>أي </a:t>
            </a:r>
            <a:r>
              <a:rPr lang="en-GB"/>
              <a:t>المتعلمين.</a:t>
            </a:r>
            <a:endParaRPr/>
          </a:p>
          <a:p>
            <a:pPr indent="-393700" lvl="0" marL="457200" rtl="1" algn="just">
              <a:lnSpc>
                <a:spcPct val="150000"/>
              </a:lnSpc>
              <a:spcBef>
                <a:spcPts val="1000"/>
              </a:spcBef>
              <a:spcAft>
                <a:spcPts val="1000"/>
              </a:spcAft>
              <a:buSzPts val="2600"/>
              <a:buChar char="●"/>
            </a:pPr>
            <a:r>
              <a:rPr lang="en-GB"/>
              <a:t>حقق واستمع إلى آراء وتجارب الأشخاص المعنيين والمتأثرين.</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2c633ba7570_0_2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Clr>
                <a:schemeClr val="dk1"/>
              </a:buClr>
              <a:buSzPts val="3240"/>
              <a:buFont typeface="Arial"/>
              <a:buNone/>
            </a:pPr>
            <a:r>
              <a:rPr lang="en-GB" sz="3500"/>
              <a:t>أهداف التدريب </a:t>
            </a:r>
            <a:endParaRPr sz="3500"/>
          </a:p>
          <a:p>
            <a:pPr indent="0" lvl="0" marL="0" rtl="1" algn="ctr">
              <a:lnSpc>
                <a:spcPct val="100000"/>
              </a:lnSpc>
              <a:spcBef>
                <a:spcPts val="0"/>
              </a:spcBef>
              <a:spcAft>
                <a:spcPts val="0"/>
              </a:spcAft>
              <a:buSzPts val="990"/>
              <a:buNone/>
            </a:pPr>
            <a:r>
              <a:t/>
            </a:r>
            <a:endParaRPr sz="3509"/>
          </a:p>
        </p:txBody>
      </p:sp>
      <p:sp>
        <p:nvSpPr>
          <p:cNvPr id="50" name="Google Shape;50;g2c633ba7570_0_20"/>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Autofit/>
          </a:bodyPr>
          <a:lstStyle/>
          <a:p>
            <a:pPr indent="0" lvl="0" marL="0" rtl="1" algn="r">
              <a:lnSpc>
                <a:spcPct val="115000"/>
              </a:lnSpc>
              <a:spcBef>
                <a:spcPts val="0"/>
              </a:spcBef>
              <a:spcAft>
                <a:spcPts val="0"/>
              </a:spcAft>
              <a:buSzPts val="2600"/>
              <a:buNone/>
            </a:pPr>
            <a:r>
              <a:rPr lang="en-GB" sz="2417"/>
              <a:t>بنهاية هذا التدريب، ستكون قادراً على:</a:t>
            </a:r>
            <a:br>
              <a:rPr lang="en-GB" sz="2417"/>
            </a:br>
            <a:endParaRPr sz="2417"/>
          </a:p>
          <a:p>
            <a:pPr indent="-382120" lvl="0" marL="457200" rtl="1" algn="r">
              <a:lnSpc>
                <a:spcPct val="115000"/>
              </a:lnSpc>
              <a:spcBef>
                <a:spcPts val="0"/>
              </a:spcBef>
              <a:spcAft>
                <a:spcPts val="0"/>
              </a:spcAft>
              <a:buSzPts val="2418"/>
              <a:buChar char="●"/>
            </a:pPr>
            <a:r>
              <a:rPr lang="en-GB" sz="2417"/>
              <a:t>تعريف التعليم الجامع في حالات الطوارئ</a:t>
            </a:r>
            <a:endParaRPr sz="2417"/>
          </a:p>
          <a:p>
            <a:pPr indent="-382143" lvl="0" marL="457200" rtl="1" algn="r">
              <a:lnSpc>
                <a:spcPct val="115000"/>
              </a:lnSpc>
              <a:spcBef>
                <a:spcPts val="0"/>
              </a:spcBef>
              <a:spcAft>
                <a:spcPts val="0"/>
              </a:spcAft>
              <a:buSzPts val="2418"/>
              <a:buChar char="●"/>
            </a:pPr>
            <a:r>
              <a:rPr lang="en-GB" sz="2417"/>
              <a:t>تحديد الأنواع المختلفة من </a:t>
            </a:r>
            <a:r>
              <a:rPr lang="en-GB">
                <a:solidFill>
                  <a:schemeClr val="dk1"/>
                </a:solidFill>
              </a:rPr>
              <a:t>الحواجز</a:t>
            </a:r>
            <a:r>
              <a:rPr lang="en-GB" sz="2417"/>
              <a:t> التي تحول دون الشمول في التعليم والتي تؤثر على تعليم مجموعات متعددة من المتعلمين في حالات الطوارئ والسياقات المتأثرة بالأزمات.</a:t>
            </a:r>
            <a:endParaRPr sz="2417"/>
          </a:p>
          <a:p>
            <a:pPr indent="-382120" lvl="0" marL="457200" rtl="1" algn="r">
              <a:lnSpc>
                <a:spcPct val="115000"/>
              </a:lnSpc>
              <a:spcBef>
                <a:spcPts val="0"/>
              </a:spcBef>
              <a:spcAft>
                <a:spcPts val="0"/>
              </a:spcAft>
              <a:buSzPts val="2418"/>
              <a:buChar char="●"/>
            </a:pPr>
            <a:r>
              <a:rPr lang="en-GB" sz="2417"/>
              <a:t>وصف الطرائق</a:t>
            </a:r>
            <a:r>
              <a:rPr lang="en-GB" sz="2417">
                <a:extLst>
                  <a:ext uri="http://customooxmlschemas.google.com/">
                    <go:slidesCustomData xmlns:go="http://customooxmlschemas.google.com/" textRoundtripDataId="0"/>
                  </a:ext>
                </a:extLst>
              </a:rPr>
              <a:t> </a:t>
            </a:r>
            <a:r>
              <a:rPr lang="en-GB" sz="2417"/>
              <a:t>المختلفة للتغلب على العوائق التي تعترض التعليم، بما في ذلك استخدام نهج المسار المزدوج، وتوفير الترتيبات التيسيرية المعقولة، والتصميم الشامل للتعلم</a:t>
            </a:r>
            <a:endParaRPr sz="2417"/>
          </a:p>
          <a:p>
            <a:pPr indent="-382120" lvl="0" marL="457200" rtl="1" algn="r">
              <a:lnSpc>
                <a:spcPct val="115000"/>
              </a:lnSpc>
              <a:spcBef>
                <a:spcPts val="0"/>
              </a:spcBef>
              <a:spcAft>
                <a:spcPts val="0"/>
              </a:spcAft>
              <a:buSzPts val="2418"/>
              <a:buChar char="●"/>
            </a:pPr>
            <a:r>
              <a:rPr lang="en-GB" sz="2417"/>
              <a:t>وصف كيفية تعاون أصحاب المصلحة الرئيسيين والعاملين في مجال التعليم لدعم التعليم الجامع في حالات الطوارئ</a:t>
            </a:r>
            <a:endParaRPr sz="2417"/>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175" name="Google Shape;175;p19"/>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393700" lvl="0" marL="457200" rtl="1" algn="r">
              <a:lnSpc>
                <a:spcPct val="100000"/>
              </a:lnSpc>
              <a:spcBef>
                <a:spcPts val="0"/>
              </a:spcBef>
              <a:spcAft>
                <a:spcPts val="0"/>
              </a:spcAft>
              <a:buSzPts val="2600"/>
              <a:buChar char="●"/>
            </a:pPr>
            <a:r>
              <a:rPr lang="en-GB"/>
              <a:t>انظر مرة أخرى إلى الصور الإثني عشر.</a:t>
            </a:r>
            <a:endParaRPr/>
          </a:p>
          <a:p>
            <a:pPr indent="-393700" lvl="0" marL="457200" rtl="1" algn="r">
              <a:lnSpc>
                <a:spcPct val="100000"/>
              </a:lnSpc>
              <a:spcBef>
                <a:spcPts val="1000"/>
              </a:spcBef>
              <a:spcAft>
                <a:spcPts val="0"/>
              </a:spcAft>
              <a:buSzPts val="2600"/>
              <a:buChar char="●"/>
            </a:pPr>
            <a:r>
              <a:rPr lang="en-GB"/>
              <a:t>قام الرسام برسم 6 صور لإظهار العوائق و6 صور لإظهار التحسينات التي تجعل التعليم أكثر شمولاً.</a:t>
            </a:r>
            <a:endParaRPr/>
          </a:p>
          <a:p>
            <a:pPr indent="-393700" lvl="0" marL="457200" rtl="1" algn="r">
              <a:lnSpc>
                <a:spcPct val="100000"/>
              </a:lnSpc>
              <a:spcBef>
                <a:spcPts val="1000"/>
              </a:spcBef>
              <a:spcAft>
                <a:spcPts val="0"/>
              </a:spcAft>
              <a:buSzPts val="2600"/>
              <a:buChar char="●"/>
            </a:pPr>
            <a:r>
              <a:rPr lang="en-GB"/>
              <a:t>ناقش الصور وانقلها إلى الكومة المناسبة:</a:t>
            </a:r>
            <a:endParaRPr/>
          </a:p>
          <a:p>
            <a:pPr indent="-374650" lvl="1" marL="914400" rtl="1" algn="r">
              <a:lnSpc>
                <a:spcPct val="100000"/>
              </a:lnSpc>
              <a:spcBef>
                <a:spcPts val="1000"/>
              </a:spcBef>
              <a:spcAft>
                <a:spcPts val="0"/>
              </a:spcAft>
              <a:buSzPts val="2300"/>
              <a:buChar char="○"/>
            </a:pPr>
            <a:r>
              <a:rPr lang="en-GB"/>
              <a:t>الحواجز</a:t>
            </a:r>
            <a:endParaRPr/>
          </a:p>
          <a:p>
            <a:pPr indent="-374650" lvl="1" marL="914400" rtl="1" algn="r">
              <a:lnSpc>
                <a:spcPct val="100000"/>
              </a:lnSpc>
              <a:spcBef>
                <a:spcPts val="1000"/>
              </a:spcBef>
              <a:spcAft>
                <a:spcPts val="0"/>
              </a:spcAft>
              <a:buSzPts val="2300"/>
              <a:buChar char="○"/>
            </a:pPr>
            <a:r>
              <a:rPr lang="en-GB"/>
              <a:t>التحسينات</a:t>
            </a:r>
            <a:endParaRPr/>
          </a:p>
          <a:p>
            <a:pPr indent="-393700" lvl="0" marL="457200" rtl="1" algn="r">
              <a:lnSpc>
                <a:spcPct val="100000"/>
              </a:lnSpc>
              <a:spcBef>
                <a:spcPts val="1000"/>
              </a:spcBef>
              <a:spcAft>
                <a:spcPts val="0"/>
              </a:spcAft>
              <a:buSzPts val="2600"/>
              <a:buChar char="●"/>
            </a:pPr>
            <a:r>
              <a:rPr lang="en-GB"/>
              <a:t>ثم فكر في الصور التي تظهر العوائق المتعلقة بالبيئة والمواقف والسياسة والممارسات والمعلومات والموارد.</a:t>
            </a:r>
            <a:endParaRPr/>
          </a:p>
          <a:p>
            <a:pPr indent="-393700" lvl="0" marL="457200" rtl="1" algn="r">
              <a:lnSpc>
                <a:spcPct val="100000"/>
              </a:lnSpc>
              <a:spcBef>
                <a:spcPts val="1000"/>
              </a:spcBef>
              <a:spcAft>
                <a:spcPts val="1000"/>
              </a:spcAft>
              <a:buSzPts val="2600"/>
              <a:buChar char="●"/>
            </a:pPr>
            <a:r>
              <a:rPr lang="en-GB"/>
              <a:t>لا توجد إجابات صحيحة أو خاطئة - كلنا نفسر الصور بشكل مختلف!</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181" name="Google Shape;181;p20"/>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1000"/>
              </a:spcAft>
              <a:buSzPts val="2600"/>
              <a:buNone/>
            </a:pPr>
            <a:r>
              <a:rPr lang="en-GB"/>
              <a:t>الحواجز البيئية والتحسينات</a:t>
            </a:r>
            <a:endParaRPr/>
          </a:p>
        </p:txBody>
      </p:sp>
      <p:pic>
        <p:nvPicPr>
          <p:cNvPr id="182" name="Google Shape;182;p20"/>
          <p:cNvPicPr preferRelativeResize="0"/>
          <p:nvPr/>
        </p:nvPicPr>
        <p:blipFill rotWithShape="1">
          <a:blip r:embed="rId3">
            <a:alphaModFix/>
          </a:blip>
          <a:srcRect b="0" l="0" r="0" t="0"/>
          <a:stretch/>
        </p:blipFill>
        <p:spPr>
          <a:xfrm>
            <a:off x="967575" y="2087014"/>
            <a:ext cx="4360653" cy="3209925"/>
          </a:xfrm>
          <a:prstGeom prst="rect">
            <a:avLst/>
          </a:prstGeom>
          <a:noFill/>
          <a:ln>
            <a:noFill/>
          </a:ln>
        </p:spPr>
      </p:pic>
      <p:pic>
        <p:nvPicPr>
          <p:cNvPr descr="A picture containing person, sky, clothing, cartoon&#10;&#10;Description automatically generated" id="183" name="Google Shape;183;p20"/>
          <p:cNvPicPr preferRelativeResize="0"/>
          <p:nvPr/>
        </p:nvPicPr>
        <p:blipFill rotWithShape="1">
          <a:blip r:embed="rId4">
            <a:alphaModFix/>
          </a:blip>
          <a:srcRect b="2977" l="4157" r="4659" t="3380"/>
          <a:stretch/>
        </p:blipFill>
        <p:spPr>
          <a:xfrm>
            <a:off x="6868625" y="2087025"/>
            <a:ext cx="4457700" cy="32099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189" name="Google Shape;189;p21"/>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1000"/>
              </a:spcAft>
              <a:buSzPts val="2600"/>
              <a:buNone/>
            </a:pPr>
            <a:r>
              <a:rPr lang="en-GB"/>
              <a:t>حواجز تتعلق بالسلوك والتحسينات</a:t>
            </a:r>
            <a:endParaRPr/>
          </a:p>
        </p:txBody>
      </p:sp>
      <p:pic>
        <p:nvPicPr>
          <p:cNvPr descr="A picture containing cartoon&#10;&#10;Description automatically generated with medium confidence" id="190" name="Google Shape;190;p21"/>
          <p:cNvPicPr preferRelativeResize="0"/>
          <p:nvPr/>
        </p:nvPicPr>
        <p:blipFill rotWithShape="1">
          <a:blip r:embed="rId3">
            <a:alphaModFix/>
          </a:blip>
          <a:srcRect b="2679" l="3676" r="5555" t="2926"/>
          <a:stretch/>
        </p:blipFill>
        <p:spPr>
          <a:xfrm>
            <a:off x="1003000" y="2208000"/>
            <a:ext cx="4295775" cy="3171825"/>
          </a:xfrm>
          <a:prstGeom prst="rect">
            <a:avLst/>
          </a:prstGeom>
          <a:noFill/>
          <a:ln>
            <a:noFill/>
          </a:ln>
        </p:spPr>
      </p:pic>
      <p:pic>
        <p:nvPicPr>
          <p:cNvPr id="191" name="Google Shape;191;p21"/>
          <p:cNvPicPr preferRelativeResize="0"/>
          <p:nvPr/>
        </p:nvPicPr>
        <p:blipFill rotWithShape="1">
          <a:blip r:embed="rId4">
            <a:alphaModFix/>
          </a:blip>
          <a:srcRect b="3250" l="2099" r="4608" t="3550"/>
          <a:stretch/>
        </p:blipFill>
        <p:spPr>
          <a:xfrm>
            <a:off x="6843825" y="2236563"/>
            <a:ext cx="4410075" cy="31146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197" name="Google Shape;197;p22"/>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1000"/>
              </a:spcAft>
              <a:buSzPts val="2600"/>
              <a:buNone/>
            </a:pPr>
            <a:r>
              <a:rPr lang="en-GB"/>
              <a:t>حواجز تتعلق بالسياسة والتحسينات</a:t>
            </a:r>
            <a:endParaRPr/>
          </a:p>
        </p:txBody>
      </p:sp>
      <p:pic>
        <p:nvPicPr>
          <p:cNvPr id="198" name="Google Shape;198;p22"/>
          <p:cNvPicPr preferRelativeResize="0"/>
          <p:nvPr/>
        </p:nvPicPr>
        <p:blipFill rotWithShape="1">
          <a:blip r:embed="rId3">
            <a:alphaModFix/>
          </a:blip>
          <a:srcRect b="0" l="0" r="0" t="0"/>
          <a:stretch/>
        </p:blipFill>
        <p:spPr>
          <a:xfrm>
            <a:off x="861225" y="2171025"/>
            <a:ext cx="4381500" cy="3095625"/>
          </a:xfrm>
          <a:prstGeom prst="rect">
            <a:avLst/>
          </a:prstGeom>
          <a:noFill/>
          <a:ln>
            <a:noFill/>
          </a:ln>
        </p:spPr>
      </p:pic>
      <p:pic>
        <p:nvPicPr>
          <p:cNvPr id="199" name="Google Shape;199;p22"/>
          <p:cNvPicPr preferRelativeResize="0"/>
          <p:nvPr/>
        </p:nvPicPr>
        <p:blipFill rotWithShape="1">
          <a:blip r:embed="rId4">
            <a:alphaModFix/>
          </a:blip>
          <a:srcRect b="10085" l="6023" r="0" t="0"/>
          <a:stretch/>
        </p:blipFill>
        <p:spPr>
          <a:xfrm>
            <a:off x="6879275" y="2218650"/>
            <a:ext cx="4457700" cy="30003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205" name="Google Shape;205;p23"/>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1000"/>
              </a:spcAft>
              <a:buSzPts val="2600"/>
              <a:buNone/>
            </a:pPr>
            <a:r>
              <a:rPr lang="en-GB"/>
              <a:t>حواجز تتعلق بالممارسة والتحسينات</a:t>
            </a:r>
            <a:endParaRPr/>
          </a:p>
        </p:txBody>
      </p:sp>
      <p:pic>
        <p:nvPicPr>
          <p:cNvPr id="206" name="Google Shape;206;p23"/>
          <p:cNvPicPr preferRelativeResize="0"/>
          <p:nvPr/>
        </p:nvPicPr>
        <p:blipFill rotWithShape="1">
          <a:blip r:embed="rId3">
            <a:alphaModFix/>
          </a:blip>
          <a:srcRect b="0" l="0" r="0" t="0"/>
          <a:stretch/>
        </p:blipFill>
        <p:spPr>
          <a:xfrm>
            <a:off x="985275" y="2288225"/>
            <a:ext cx="4343400" cy="3067050"/>
          </a:xfrm>
          <a:prstGeom prst="rect">
            <a:avLst/>
          </a:prstGeom>
          <a:noFill/>
          <a:ln>
            <a:noFill/>
          </a:ln>
        </p:spPr>
      </p:pic>
      <p:pic>
        <p:nvPicPr>
          <p:cNvPr id="207" name="Google Shape;207;p23"/>
          <p:cNvPicPr preferRelativeResize="0"/>
          <p:nvPr/>
        </p:nvPicPr>
        <p:blipFill rotWithShape="1">
          <a:blip r:embed="rId4">
            <a:alphaModFix/>
          </a:blip>
          <a:srcRect b="6405" l="3025" r="4720" t="3726"/>
          <a:stretch/>
        </p:blipFill>
        <p:spPr>
          <a:xfrm>
            <a:off x="6914700" y="2307275"/>
            <a:ext cx="4391025" cy="30289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4"/>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الثالث: استخدام الصور لتشجيع التفكير النقدي حول العوائق التي تحول دون الشمول في التعليم</a:t>
            </a:r>
            <a:endParaRPr sz="3010"/>
          </a:p>
        </p:txBody>
      </p:sp>
      <p:sp>
        <p:nvSpPr>
          <p:cNvPr id="213" name="Google Shape;213;p24"/>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1000"/>
              </a:spcAft>
              <a:buSzPts val="2600"/>
              <a:buNone/>
            </a:pPr>
            <a:r>
              <a:rPr lang="en-GB"/>
              <a:t>حواجز تتعلق بالمعلومات والتحسينات</a:t>
            </a:r>
            <a:endParaRPr/>
          </a:p>
        </p:txBody>
      </p:sp>
      <p:pic>
        <p:nvPicPr>
          <p:cNvPr descr="A picture containing house, building, cartoon, illustration&#10;&#10;Description automatically generated" id="214" name="Google Shape;214;p24"/>
          <p:cNvPicPr preferRelativeResize="0"/>
          <p:nvPr/>
        </p:nvPicPr>
        <p:blipFill rotWithShape="1">
          <a:blip r:embed="rId3">
            <a:alphaModFix/>
          </a:blip>
          <a:srcRect b="0" l="0" r="0" t="0"/>
          <a:stretch/>
        </p:blipFill>
        <p:spPr>
          <a:xfrm>
            <a:off x="896700" y="2282675"/>
            <a:ext cx="4400550" cy="3105150"/>
          </a:xfrm>
          <a:prstGeom prst="rect">
            <a:avLst/>
          </a:prstGeom>
          <a:noFill/>
          <a:ln>
            <a:noFill/>
          </a:ln>
        </p:spPr>
      </p:pic>
      <p:pic>
        <p:nvPicPr>
          <p:cNvPr id="215" name="Google Shape;215;p24"/>
          <p:cNvPicPr preferRelativeResize="0"/>
          <p:nvPr/>
        </p:nvPicPr>
        <p:blipFill rotWithShape="1">
          <a:blip r:embed="rId4">
            <a:alphaModFix/>
          </a:blip>
          <a:srcRect b="2941" l="2332" r="5484" t="3652"/>
          <a:stretch/>
        </p:blipFill>
        <p:spPr>
          <a:xfrm>
            <a:off x="6666625" y="2254100"/>
            <a:ext cx="4419600" cy="31623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2510"/>
              <a:t>النشاط الثالث: استخدام الصور لتشجيع التفكير النقدي حول العوائق التي تحول دون الوصول للشمولية في التعليم</a:t>
            </a:r>
            <a:endParaRPr sz="2510"/>
          </a:p>
        </p:txBody>
      </p:sp>
      <p:sp>
        <p:nvSpPr>
          <p:cNvPr id="221" name="Google Shape;221;p25"/>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1000"/>
              </a:spcAft>
              <a:buSzPts val="2600"/>
              <a:buNone/>
            </a:pPr>
            <a:r>
              <a:rPr lang="en-GB"/>
              <a:t>حواجز تتعلق بالموارد والتحسينات</a:t>
            </a:r>
            <a:endParaRPr/>
          </a:p>
        </p:txBody>
      </p:sp>
      <p:pic>
        <p:nvPicPr>
          <p:cNvPr descr="A group of people in a room&#10;&#10;Description automatically generated with low confidence" id="222" name="Google Shape;222;p25"/>
          <p:cNvPicPr preferRelativeResize="0"/>
          <p:nvPr/>
        </p:nvPicPr>
        <p:blipFill rotWithShape="1">
          <a:blip r:embed="rId3">
            <a:alphaModFix/>
          </a:blip>
          <a:srcRect b="0" l="0" r="0" t="0"/>
          <a:stretch/>
        </p:blipFill>
        <p:spPr>
          <a:xfrm>
            <a:off x="1020750" y="2225775"/>
            <a:ext cx="4371975" cy="3124200"/>
          </a:xfrm>
          <a:prstGeom prst="rect">
            <a:avLst/>
          </a:prstGeom>
          <a:noFill/>
          <a:ln>
            <a:noFill/>
          </a:ln>
        </p:spPr>
      </p:pic>
      <p:pic>
        <p:nvPicPr>
          <p:cNvPr descr="A picture containing house, person, cartoon&#10;&#10;Description automatically generated" id="223" name="Google Shape;223;p25"/>
          <p:cNvPicPr preferRelativeResize="0"/>
          <p:nvPr/>
        </p:nvPicPr>
        <p:blipFill rotWithShape="1">
          <a:blip r:embed="rId4">
            <a:alphaModFix/>
          </a:blip>
          <a:srcRect b="2893" l="2659" r="5646" t="1565"/>
          <a:stretch/>
        </p:blipFill>
        <p:spPr>
          <a:xfrm>
            <a:off x="6843825" y="2187675"/>
            <a:ext cx="4362450" cy="3200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1" algn="ctr">
              <a:lnSpc>
                <a:spcPct val="100000"/>
              </a:lnSpc>
              <a:spcBef>
                <a:spcPts val="0"/>
              </a:spcBef>
              <a:spcAft>
                <a:spcPts val="0"/>
              </a:spcAft>
              <a:buClr>
                <a:schemeClr val="dk1"/>
              </a:buClr>
              <a:buSzPct val="112820"/>
              <a:buFont typeface="Calibri"/>
              <a:buNone/>
            </a:pPr>
            <a:r>
              <a:rPr lang="en-GB"/>
              <a:t>قصة مينا </a:t>
            </a:r>
            <a:endParaRPr/>
          </a:p>
          <a:p>
            <a:pPr indent="0" lvl="0" marL="0" rtl="1" algn="ctr">
              <a:lnSpc>
                <a:spcPct val="100000"/>
              </a:lnSpc>
              <a:spcBef>
                <a:spcPts val="0"/>
              </a:spcBef>
              <a:spcAft>
                <a:spcPts val="0"/>
              </a:spcAft>
              <a:buClr>
                <a:schemeClr val="dk1"/>
              </a:buClr>
              <a:buSzPct val="151724"/>
              <a:buFont typeface="Calibri"/>
              <a:buNone/>
            </a:pPr>
            <a:r>
              <a:rPr b="0" i="1" lang="en-GB" sz="2900"/>
              <a:t>الفصل الثاني: العودة إلى المدرسة</a:t>
            </a:r>
            <a:endParaRPr b="0" i="1" sz="2900"/>
          </a:p>
        </p:txBody>
      </p:sp>
      <p:sp>
        <p:nvSpPr>
          <p:cNvPr id="229" name="Google Shape;229;p14"/>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0" name="Google Shape;230;p14"/>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Clr>
                <a:schemeClr val="dk1"/>
              </a:buClr>
              <a:buSzPts val="1100"/>
              <a:buFont typeface="Arial"/>
              <a:buNone/>
            </a:pPr>
            <a:r>
              <a:rPr lang="en-GB"/>
              <a:t>كانت أمي على حق! بعد بضعة أسابيع، زار منزلنا شخصان وأخبرانا أنه بإمكاني الذهاب إلى مدرسة هناك، وهي مدرسة تقع على بعد 5 كيلومترات. قالا</a:t>
            </a:r>
            <a:r>
              <a:rPr lang="en-GB">
                <a:extLst>
                  <a:ext uri="http://customooxmlschemas.google.com/">
                    <go:slidesCustomData xmlns:go="http://customooxmlschemas.google.com/" textRoundtripDataId="10"/>
                  </a:ext>
                </a:extLst>
              </a:rPr>
              <a:t> </a:t>
            </a:r>
            <a:r>
              <a:rPr lang="en-GB"/>
              <a:t>إن المدرسة قد لا تكون جيدة مثل مدرستي القديمة، وقد لا يعرف المعلمون دائمًا كيفية مساعدتي. لكني أردت الذهاب! لقد كنت وحيدة جداً في هذا المكان الجديد. لم يكن لدي أصدقاء.</a:t>
            </a:r>
            <a:endParaRPr/>
          </a:p>
          <a:p>
            <a:pPr indent="0" lvl="0" marL="0" rtl="1" algn="r">
              <a:lnSpc>
                <a:spcPct val="100000"/>
              </a:lnSpc>
              <a:spcBef>
                <a:spcPts val="0"/>
              </a:spcBef>
              <a:spcAft>
                <a:spcPts val="0"/>
              </a:spcAft>
              <a:buClr>
                <a:schemeClr val="dk1"/>
              </a:buClr>
              <a:buSzPts val="1100"/>
              <a:buFont typeface="Arial"/>
              <a:buNone/>
            </a:pPr>
            <a:r>
              <a:t/>
            </a:r>
            <a:endParaRPr/>
          </a:p>
          <a:p>
            <a:pPr indent="0" lvl="0" marL="0" rtl="1" algn="r">
              <a:lnSpc>
                <a:spcPct val="100000"/>
              </a:lnSpc>
              <a:spcBef>
                <a:spcPts val="0"/>
              </a:spcBef>
              <a:spcAft>
                <a:spcPts val="0"/>
              </a:spcAft>
              <a:buClr>
                <a:schemeClr val="dk1"/>
              </a:buClr>
              <a:buSzPts val="1100"/>
              <a:buFont typeface="Arial"/>
              <a:buNone/>
            </a:pPr>
            <a:r>
              <a:rPr lang="en-GB"/>
              <a:t>سجلت في الأسبوع التالي، ونعم، كانت هناك موارد أقل في هذه المدرسة وبدا المعلمون متوترين للغاية. تضم جميع الفصول ما لا يقل عن 50 طفلاً. كان المكان صاخباً. كان هناك الكثير من الأطفال وكانت جدران الفصول الدراسية رقيقة. لكن الزائرين أخبرا </a:t>
            </a:r>
            <a:r>
              <a:rPr lang="en-GB"/>
              <a:t>معلمتي بأنّ لدي فقدان في السمع</a:t>
            </a:r>
            <a:r>
              <a:rPr lang="en-GB"/>
              <a:t>. سألتني أين أريد أن أجلس، فاخترت مكاناً على الأرض، قريباً جداً من المعلمة. انتقلت لمكان أبعد قليلاً لاحقاً، لذلك كان من الأسهل رؤية وجهها لقراءة الشفاه.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5"/>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1" algn="ctr">
              <a:lnSpc>
                <a:spcPct val="100000"/>
              </a:lnSpc>
              <a:spcBef>
                <a:spcPts val="0"/>
              </a:spcBef>
              <a:spcAft>
                <a:spcPts val="0"/>
              </a:spcAft>
              <a:buClr>
                <a:schemeClr val="dk1"/>
              </a:buClr>
              <a:buSzPct val="112820"/>
              <a:buFont typeface="Calibri"/>
              <a:buNone/>
            </a:pPr>
            <a:r>
              <a:rPr lang="en-GB"/>
              <a:t>قصة مينا </a:t>
            </a:r>
            <a:endParaRPr/>
          </a:p>
          <a:p>
            <a:pPr indent="0" lvl="0" marL="0" rtl="1" algn="ctr">
              <a:lnSpc>
                <a:spcPct val="100000"/>
              </a:lnSpc>
              <a:spcBef>
                <a:spcPts val="0"/>
              </a:spcBef>
              <a:spcAft>
                <a:spcPts val="0"/>
              </a:spcAft>
              <a:buClr>
                <a:schemeClr val="dk1"/>
              </a:buClr>
              <a:buSzPct val="151724"/>
              <a:buFont typeface="Calibri"/>
              <a:buNone/>
            </a:pPr>
            <a:r>
              <a:rPr b="0" i="1" lang="en-GB" sz="2900"/>
              <a:t>تتمة الفصل الثاني</a:t>
            </a:r>
            <a:endParaRPr b="0" i="1" sz="2900"/>
          </a:p>
        </p:txBody>
      </p:sp>
      <p:sp>
        <p:nvSpPr>
          <p:cNvPr id="236" name="Google Shape;236;p15"/>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7" name="Google Shape;237;p15"/>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1" algn="r">
              <a:spcBef>
                <a:spcPts val="0"/>
              </a:spcBef>
              <a:spcAft>
                <a:spcPts val="0"/>
              </a:spcAft>
              <a:buClr>
                <a:schemeClr val="dk1"/>
              </a:buClr>
              <a:buSzPts val="1100"/>
              <a:buFont typeface="Arial"/>
              <a:buNone/>
            </a:pPr>
            <a:r>
              <a:rPr lang="en-GB"/>
              <a:t>"كنا قد حُذّرنا من قلة خبرة المعلمين في تدريس المتعلمين ذوي الإعاقة، لذلك فوجئت بمدى سهولة الانضمام إلى الدروس في أول يوم لي. قام المعلم بتنظيم معظم الدروس بحيث نتمكن من الاختيار من بين الأنشطة المختلفة والعمل في مجموعات. كان الأمر ممتعاً. أحببت أنشطة القراءة والرسم أكثر من غيرها.</a:t>
            </a:r>
            <a:br>
              <a:rPr lang="en-GB"/>
            </a:br>
            <a:endParaRPr/>
          </a:p>
          <a:p>
            <a:pPr indent="0" lvl="0" marL="0" rtl="1" algn="r">
              <a:spcBef>
                <a:spcPts val="0"/>
              </a:spcBef>
              <a:spcAft>
                <a:spcPts val="0"/>
              </a:spcAft>
              <a:buClr>
                <a:schemeClr val="dk1"/>
              </a:buClr>
              <a:buSzPts val="1100"/>
              <a:buFont typeface="Arial"/>
              <a:buNone/>
            </a:pPr>
            <a:r>
              <a:rPr lang="en-GB"/>
              <a:t>ولكن، بعد يوم حافل في المدرسة، كان المشي لمسافة 5 كيلومترات إلى المنزل أمراً مرهقاً. شعرت بألم في ظهري وكان من المحرج دائماً أن لا أتمكن من العثور على مكان آمن للذهاب إلى المرحاض بسرعة. عدت إلى المنزل وأنا أبكي، وأخبرت أمي أنني لا أستطيع القيام بذلك كل يوم. ولكن عندما استيقظت في صباح اليوم التالي، شجعتني فكرة درس ممتع آخر على المشي."</a:t>
            </a:r>
            <a:endParaRPr/>
          </a:p>
          <a:p>
            <a:pPr indent="0" lvl="0" marL="0" rtl="1" algn="r">
              <a:spcBef>
                <a:spcPts val="0"/>
              </a:spcBef>
              <a:spcAft>
                <a:spcPts val="0"/>
              </a:spcAft>
              <a:buSzPts val="260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6"/>
          <p:cNvSpPr txBox="1"/>
          <p:nvPr>
            <p:ph type="title"/>
          </p:nvPr>
        </p:nvSpPr>
        <p:spPr>
          <a:xfrm>
            <a:off x="191800" y="325020"/>
            <a:ext cx="11735100" cy="706200"/>
          </a:xfrm>
          <a:prstGeom prst="rect">
            <a:avLst/>
          </a:prstGeom>
          <a:noFill/>
          <a:ln>
            <a:noFill/>
          </a:ln>
        </p:spPr>
        <p:txBody>
          <a:bodyPr anchorCtr="0" anchor="ctr" bIns="45700" lIns="91425" spcFirstLastPara="1" rIns="91425" wrap="square" tIns="45700">
            <a:noAutofit/>
          </a:bodyPr>
          <a:lstStyle/>
          <a:p>
            <a:pPr indent="0" lvl="0" marL="0" rtl="1" algn="ctr">
              <a:lnSpc>
                <a:spcPct val="100000"/>
              </a:lnSpc>
              <a:spcBef>
                <a:spcPts val="0"/>
              </a:spcBef>
              <a:spcAft>
                <a:spcPts val="0"/>
              </a:spcAft>
              <a:buClr>
                <a:schemeClr val="dk1"/>
              </a:buClr>
              <a:buSzPts val="2800"/>
              <a:buFont typeface="Calibri"/>
              <a:buNone/>
            </a:pPr>
            <a:r>
              <a:rPr lang="en-GB" sz="3000"/>
              <a:t>النشاط الرابع: استخدام القصة لشرح الترتيبات التيسيرية المعقولة والتصميم الشامل للتعلم</a:t>
            </a:r>
            <a:endParaRPr sz="3000"/>
          </a:p>
        </p:txBody>
      </p:sp>
      <p:sp>
        <p:nvSpPr>
          <p:cNvPr id="243" name="Google Shape;243;p2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1" algn="ctr">
              <a:lnSpc>
                <a:spcPct val="100000"/>
              </a:lnSpc>
              <a:spcBef>
                <a:spcPts val="0"/>
              </a:spcBef>
              <a:spcAft>
                <a:spcPts val="0"/>
              </a:spcAft>
              <a:buSzPts val="2600"/>
              <a:buNone/>
            </a:pPr>
            <a:r>
              <a:t/>
            </a:r>
            <a:endParaRPr/>
          </a:p>
          <a:p>
            <a:pPr indent="0" lvl="0" marL="0" rtl="1" algn="ctr">
              <a:lnSpc>
                <a:spcPct val="100000"/>
              </a:lnSpc>
              <a:spcBef>
                <a:spcPts val="0"/>
              </a:spcBef>
              <a:spcAft>
                <a:spcPts val="0"/>
              </a:spcAft>
              <a:buSzPts val="2600"/>
              <a:buNone/>
            </a:pPr>
            <a:r>
              <a:t/>
            </a:r>
            <a:endParaRPr/>
          </a:p>
          <a:p>
            <a:pPr indent="0" lvl="0" marL="0" rtl="1" algn="l">
              <a:lnSpc>
                <a:spcPct val="100000"/>
              </a:lnSpc>
              <a:spcBef>
                <a:spcPts val="0"/>
              </a:spcBef>
              <a:spcAft>
                <a:spcPts val="0"/>
              </a:spcAft>
              <a:buSzPts val="2600"/>
              <a:buNone/>
            </a:pPr>
            <a:r>
              <a:t/>
            </a:r>
            <a:endParaRPr/>
          </a:p>
          <a:p>
            <a:pPr indent="0" lvl="0" marL="0" rtl="1" algn="ctr">
              <a:lnSpc>
                <a:spcPct val="100000"/>
              </a:lnSpc>
              <a:spcBef>
                <a:spcPts val="0"/>
              </a:spcBef>
              <a:spcAft>
                <a:spcPts val="0"/>
              </a:spcAft>
              <a:buSzPts val="2600"/>
              <a:buNone/>
            </a:pPr>
            <a:r>
              <a:t/>
            </a:r>
            <a:endParaRPr/>
          </a:p>
          <a:p>
            <a:pPr indent="0" lvl="0" marL="0" rtl="1" algn="ctr">
              <a:lnSpc>
                <a:spcPct val="100000"/>
              </a:lnSpc>
              <a:spcBef>
                <a:spcPts val="0"/>
              </a:spcBef>
              <a:spcAft>
                <a:spcPts val="0"/>
              </a:spcAft>
              <a:buSzPts val="2600"/>
              <a:buNone/>
            </a:pPr>
            <a:r>
              <a:rPr lang="en-GB"/>
              <a:t>هل بإمكانك ذكر أمرين تحدثت عنهما مينا وقد جعلا يومها الأول أسهل من المتوقع؟</a:t>
            </a:r>
            <a:endParaRPr/>
          </a:p>
          <a:p>
            <a:pPr indent="0" lvl="0" marL="0" rtl="1" algn="ctr">
              <a:lnSpc>
                <a:spcPct val="100000"/>
              </a:lnSpc>
              <a:spcBef>
                <a:spcPts val="0"/>
              </a:spcBef>
              <a:spcAft>
                <a:spcPts val="0"/>
              </a:spcAft>
              <a:buSzPts val="26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g2c633ba7570_0_2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جدول التدريب</a:t>
            </a:r>
            <a:endParaRPr/>
          </a:p>
        </p:txBody>
      </p:sp>
      <p:sp>
        <p:nvSpPr>
          <p:cNvPr id="57" name="Google Shape;57;g2c633ba7570_0_2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1" algn="r">
              <a:lnSpc>
                <a:spcPct val="150000"/>
              </a:lnSpc>
              <a:spcBef>
                <a:spcPts val="0"/>
              </a:spcBef>
              <a:spcAft>
                <a:spcPts val="0"/>
              </a:spcAft>
              <a:buSzPts val="2600"/>
              <a:buChar char="❏"/>
            </a:pPr>
            <a:r>
              <a:rPr lang="en-GB"/>
              <a:t>الجلسة الأولى: مقدمة حول التعليم الجامع في حالات الطوارئ</a:t>
            </a:r>
            <a:endParaRPr/>
          </a:p>
          <a:p>
            <a:pPr indent="-393700" lvl="0" marL="457200" rtl="1" algn="r">
              <a:lnSpc>
                <a:spcPct val="150000"/>
              </a:lnSpc>
              <a:spcBef>
                <a:spcPts val="0"/>
              </a:spcBef>
              <a:spcAft>
                <a:spcPts val="0"/>
              </a:spcAft>
              <a:buSzPts val="2600"/>
              <a:buChar char="❏"/>
            </a:pPr>
            <a:r>
              <a:rPr lang="en-GB"/>
              <a:t>الجلسة الثانية: الحواجز التي تحول دون الوصول للشمولية في التعليم في حالات الطوارئ</a:t>
            </a:r>
            <a:endParaRPr/>
          </a:p>
          <a:p>
            <a:pPr indent="-393700" lvl="0" marL="457200" rtl="1" algn="r">
              <a:lnSpc>
                <a:spcPct val="150000"/>
              </a:lnSpc>
              <a:spcBef>
                <a:spcPts val="0"/>
              </a:spcBef>
              <a:spcAft>
                <a:spcPts val="0"/>
              </a:spcAft>
              <a:buSzPts val="2600"/>
              <a:buChar char="❏"/>
            </a:pPr>
            <a:r>
              <a:rPr lang="en-GB"/>
              <a:t>الجلسة الثالثة: مفاهيم نظرية لمساعدتنا على فهم التعليم الجامع</a:t>
            </a:r>
            <a:endParaRPr/>
          </a:p>
          <a:p>
            <a:pPr indent="-393700" lvl="0" marL="457200" rtl="1" algn="r">
              <a:lnSpc>
                <a:spcPct val="150000"/>
              </a:lnSpc>
              <a:spcBef>
                <a:spcPts val="0"/>
              </a:spcBef>
              <a:spcAft>
                <a:spcPts val="0"/>
              </a:spcAft>
              <a:buSzPts val="2600"/>
              <a:buChar char="❏"/>
            </a:pPr>
            <a:r>
              <a:rPr lang="en-GB"/>
              <a:t>الجلسة الرابعة [اختيارية]: أهمية التعاون عند تصميم وتقديم التعليم الجامع</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7"/>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1" algn="ctr">
              <a:lnSpc>
                <a:spcPct val="100000"/>
              </a:lnSpc>
              <a:spcBef>
                <a:spcPts val="0"/>
              </a:spcBef>
              <a:spcAft>
                <a:spcPts val="0"/>
              </a:spcAft>
              <a:buClr>
                <a:schemeClr val="dk1"/>
              </a:buClr>
              <a:buSzPts val="2800"/>
              <a:buFont typeface="Calibri"/>
              <a:buNone/>
            </a:pPr>
            <a:r>
              <a:rPr lang="en-GB" sz="3000"/>
              <a:t>النشاط الرابع: استخدام القصة لشرح </a:t>
            </a:r>
            <a:r>
              <a:rPr lang="en-GB" sz="3000">
                <a:extLst>
                  <a:ext uri="http://customooxmlschemas.google.com/">
                    <go:slidesCustomData xmlns:go="http://customooxmlschemas.google.com/" textRoundtripDataId="11"/>
                  </a:ext>
                </a:extLst>
              </a:rPr>
              <a:t>الترتيبات التيسيرية</a:t>
            </a:r>
            <a:r>
              <a:rPr lang="en-GB" sz="3000"/>
              <a:t> المعقولة والتصميم الشامل للتعلم</a:t>
            </a:r>
            <a:endParaRPr sz="3000"/>
          </a:p>
        </p:txBody>
      </p:sp>
      <p:sp>
        <p:nvSpPr>
          <p:cNvPr id="249" name="Google Shape;249;p27"/>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SzPts val="2600"/>
              <a:buNone/>
            </a:pPr>
            <a:r>
              <a:rPr lang="en-GB"/>
              <a:t>التعامل مع العوائق باستخدام نهج </a:t>
            </a:r>
            <a:r>
              <a:rPr lang="en-GB">
                <a:extLst>
                  <a:ext uri="http://customooxmlschemas.google.com/">
                    <go:slidesCustomData xmlns:go="http://customooxmlschemas.google.com/" textRoundtripDataId="12"/>
                  </a:ext>
                </a:extLst>
              </a:rPr>
              <a:t>مزدوج المسار</a:t>
            </a:r>
            <a:endParaRPr/>
          </a:p>
        </p:txBody>
      </p:sp>
      <p:sp>
        <p:nvSpPr>
          <p:cNvPr id="250" name="Google Shape;250;p27"/>
          <p:cNvSpPr txBox="1"/>
          <p:nvPr/>
        </p:nvSpPr>
        <p:spPr>
          <a:xfrm>
            <a:off x="816300" y="2377975"/>
            <a:ext cx="4638900" cy="1200600"/>
          </a:xfrm>
          <a:prstGeom prst="rect">
            <a:avLst/>
          </a:prstGeom>
          <a:solidFill>
            <a:srgbClr val="FFF2CC"/>
          </a:solid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تم إجراء تغييرات على للنظام</a:t>
            </a:r>
            <a:r>
              <a:rPr b="1" i="0" lang="en-GB" sz="2200" u="none" cap="none" strike="noStrike">
                <a:solidFill>
                  <a:schemeClr val="dk1"/>
                </a:solidFill>
                <a:latin typeface="Arial"/>
                <a:ea typeface="Arial"/>
                <a:cs typeface="Arial"/>
                <a:sym typeface="Arial"/>
                <a:extLst>
                  <a:ext uri="http://customooxmlschemas.google.com/">
                    <go:slidesCustomData xmlns:go="http://customooxmlschemas.google.com/" textRoundtripDataId="13"/>
                  </a:ext>
                </a:extLst>
              </a:rPr>
              <a:t> </a:t>
            </a:r>
            <a:endParaRPr b="0" i="0" sz="2200" u="none" cap="none" strike="noStrike">
              <a:solidFill>
                <a:schemeClr val="dk1"/>
              </a:solidFill>
              <a:latin typeface="Arial"/>
              <a:ea typeface="Arial"/>
              <a:cs typeface="Arial"/>
              <a:sym typeface="Arial"/>
            </a:endParaRPr>
          </a:p>
          <a:p>
            <a:pPr indent="0" lvl="0" marL="0" marR="0" rtl="1"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 </a:t>
            </a:r>
            <a:endParaRPr b="0" i="0" sz="2200" u="none" cap="none" strike="noStrike">
              <a:solidFill>
                <a:schemeClr val="dk1"/>
              </a:solidFill>
              <a:latin typeface="Arial"/>
              <a:ea typeface="Arial"/>
              <a:cs typeface="Arial"/>
              <a:sym typeface="Arial"/>
            </a:endParaRPr>
          </a:p>
          <a:p>
            <a:pPr indent="0" lvl="0" marL="0" marR="0" rtl="1"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استخدام </a:t>
            </a:r>
            <a:r>
              <a:rPr b="1" i="0" lang="en-GB" sz="2200" u="none" cap="none" strike="noStrike">
                <a:solidFill>
                  <a:schemeClr val="dk1"/>
                </a:solidFill>
                <a:latin typeface="Arial"/>
                <a:ea typeface="Arial"/>
                <a:cs typeface="Arial"/>
                <a:sym typeface="Arial"/>
                <a:extLst>
                  <a:ext uri="http://customooxmlschemas.google.com/">
                    <go:slidesCustomData xmlns:go="http://customooxmlschemas.google.com/" textRoundtripDataId="14"/>
                  </a:ext>
                </a:extLst>
              </a:rPr>
              <a:t>التصميم الشامل للتعلم</a:t>
            </a:r>
            <a:endParaRPr b="0" i="0" sz="2200" u="none" cap="none" strike="noStrike">
              <a:solidFill>
                <a:schemeClr val="dk1"/>
              </a:solidFill>
              <a:latin typeface="Arial"/>
              <a:ea typeface="Arial"/>
              <a:cs typeface="Arial"/>
              <a:sym typeface="Arial"/>
            </a:endParaRPr>
          </a:p>
        </p:txBody>
      </p:sp>
      <p:sp>
        <p:nvSpPr>
          <p:cNvPr id="251" name="Google Shape;251;p27"/>
          <p:cNvSpPr txBox="1"/>
          <p:nvPr/>
        </p:nvSpPr>
        <p:spPr>
          <a:xfrm>
            <a:off x="6185650" y="2377975"/>
            <a:ext cx="5513100" cy="1200600"/>
          </a:xfrm>
          <a:prstGeom prst="rect">
            <a:avLst/>
          </a:prstGeom>
          <a:solidFill>
            <a:srgbClr val="FFF2CC"/>
          </a:solid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هل يتم دعم احتياجات التعلم المحددة؟</a:t>
            </a:r>
            <a:endParaRPr b="0" i="0" sz="2200" u="none" cap="none" strike="noStrike">
              <a:solidFill>
                <a:schemeClr val="dk1"/>
              </a:solidFill>
              <a:latin typeface="Arial"/>
              <a:ea typeface="Arial"/>
              <a:cs typeface="Arial"/>
              <a:sym typeface="Arial"/>
            </a:endParaRPr>
          </a:p>
          <a:p>
            <a:pPr indent="0" lvl="0" marL="0" marR="0" rtl="1"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 </a:t>
            </a:r>
            <a:endParaRPr b="0" i="0" sz="2200" u="none" cap="none" strike="noStrike">
              <a:solidFill>
                <a:schemeClr val="dk1"/>
              </a:solidFill>
              <a:latin typeface="Arial"/>
              <a:ea typeface="Arial"/>
              <a:cs typeface="Arial"/>
              <a:sym typeface="Arial"/>
            </a:endParaRPr>
          </a:p>
          <a:p>
            <a:pPr indent="0" lvl="0" marL="0" marR="0" rtl="1"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توفير ترتيبات تيسيرية معقولة</a:t>
            </a:r>
            <a:endParaRPr b="0" i="0" sz="2200" u="none" cap="none" strike="noStrike">
              <a:solidFill>
                <a:schemeClr val="dk1"/>
              </a:solidFill>
              <a:latin typeface="Arial"/>
              <a:ea typeface="Arial"/>
              <a:cs typeface="Arial"/>
              <a:sym typeface="Arial"/>
            </a:endParaRPr>
          </a:p>
        </p:txBody>
      </p:sp>
      <p:sp>
        <p:nvSpPr>
          <p:cNvPr id="252" name="Google Shape;252;p27"/>
          <p:cNvSpPr txBox="1"/>
          <p:nvPr/>
        </p:nvSpPr>
        <p:spPr>
          <a:xfrm>
            <a:off x="3176875" y="4448725"/>
            <a:ext cx="6051300" cy="1200600"/>
          </a:xfrm>
          <a:prstGeom prst="rect">
            <a:avLst/>
          </a:prstGeom>
          <a:solidFill>
            <a:srgbClr val="9FC5E8"/>
          </a:solidFill>
          <a:ln>
            <a:noFill/>
          </a:ln>
        </p:spPr>
        <p:txBody>
          <a:bodyPr anchorCtr="0" anchor="t" bIns="45700" lIns="91425" spcFirstLastPara="1" rIns="91425" wrap="square" tIns="45700">
            <a:spAutoFit/>
          </a:bodyPr>
          <a:lstStyle/>
          <a:p>
            <a:pPr indent="0" lvl="0" marL="0" marR="0" rtl="1"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التعليم الجامع</a:t>
            </a:r>
            <a:endParaRPr b="0" i="0" sz="2400" u="none" cap="none" strike="noStrike">
              <a:solidFill>
                <a:schemeClr val="dk1"/>
              </a:solidFill>
              <a:latin typeface="Arial"/>
              <a:ea typeface="Arial"/>
              <a:cs typeface="Arial"/>
              <a:sym typeface="Arial"/>
            </a:endParaRPr>
          </a:p>
          <a:p>
            <a:pPr indent="0" lvl="0" marL="0" marR="0" rtl="1"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 </a:t>
            </a:r>
            <a:endParaRPr b="0" i="0" sz="2400" u="none" cap="none" strike="noStrike">
              <a:solidFill>
                <a:schemeClr val="dk1"/>
              </a:solidFill>
              <a:latin typeface="Arial"/>
              <a:ea typeface="Arial"/>
              <a:cs typeface="Arial"/>
              <a:sym typeface="Arial"/>
            </a:endParaRPr>
          </a:p>
          <a:p>
            <a:pPr indent="0" lvl="0" marL="0" marR="0" rtl="1"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الاستجابة للتنوع ودعمه</a:t>
            </a:r>
            <a:endParaRPr b="0" i="0" sz="2400" u="none" cap="none" strike="noStrike">
              <a:solidFill>
                <a:schemeClr val="dk1"/>
              </a:solidFill>
              <a:latin typeface="Arial"/>
              <a:ea typeface="Arial"/>
              <a:cs typeface="Arial"/>
              <a:sym typeface="Arial"/>
            </a:endParaRPr>
          </a:p>
        </p:txBody>
      </p:sp>
      <p:cxnSp>
        <p:nvCxnSpPr>
          <p:cNvPr id="253" name="Google Shape;253;p27"/>
          <p:cNvCxnSpPr/>
          <p:nvPr/>
        </p:nvCxnSpPr>
        <p:spPr>
          <a:xfrm>
            <a:off x="3650500" y="3650500"/>
            <a:ext cx="582300" cy="726300"/>
          </a:xfrm>
          <a:prstGeom prst="straightConnector1">
            <a:avLst/>
          </a:prstGeom>
          <a:noFill/>
          <a:ln cap="flat" cmpd="sng" w="76200">
            <a:solidFill>
              <a:schemeClr val="dk1"/>
            </a:solidFill>
            <a:prstDash val="solid"/>
            <a:miter lim="800000"/>
            <a:headEnd len="sm" w="sm" type="none"/>
            <a:tailEnd len="med" w="med" type="triangle"/>
          </a:ln>
        </p:spPr>
      </p:cxnSp>
      <p:cxnSp>
        <p:nvCxnSpPr>
          <p:cNvPr id="254" name="Google Shape;254;p27"/>
          <p:cNvCxnSpPr/>
          <p:nvPr/>
        </p:nvCxnSpPr>
        <p:spPr>
          <a:xfrm flipH="1">
            <a:off x="8110050" y="3641050"/>
            <a:ext cx="582000" cy="745200"/>
          </a:xfrm>
          <a:prstGeom prst="straightConnector1">
            <a:avLst/>
          </a:prstGeom>
          <a:noFill/>
          <a:ln cap="flat" cmpd="sng" w="76200">
            <a:solidFill>
              <a:schemeClr val="dk1"/>
            </a:solidFill>
            <a:prstDash val="solid"/>
            <a:miter lim="800000"/>
            <a:headEnd len="sm" w="sm" type="none"/>
            <a:tailEnd len="med" w="med" type="triangle"/>
          </a:ln>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8"/>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1" algn="ctr">
              <a:lnSpc>
                <a:spcPct val="100000"/>
              </a:lnSpc>
              <a:spcBef>
                <a:spcPts val="0"/>
              </a:spcBef>
              <a:spcAft>
                <a:spcPts val="0"/>
              </a:spcAft>
              <a:buClr>
                <a:schemeClr val="dk1"/>
              </a:buClr>
              <a:buSzPts val="2800"/>
              <a:buFont typeface="Calibri"/>
              <a:buNone/>
            </a:pPr>
            <a:r>
              <a:rPr lang="en-GB" sz="3000"/>
              <a:t>النشاط الرابع: استخدام القصة لشرح الترتيبات التيسيرية المعقولة والتصميم الشامل للتعلم</a:t>
            </a:r>
            <a:endParaRPr sz="3000"/>
          </a:p>
        </p:txBody>
      </p:sp>
      <p:sp>
        <p:nvSpPr>
          <p:cNvPr id="260" name="Google Shape;260;p28"/>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1" algn="ctr">
              <a:lnSpc>
                <a:spcPct val="100000"/>
              </a:lnSpc>
              <a:spcBef>
                <a:spcPts val="0"/>
              </a:spcBef>
              <a:spcAft>
                <a:spcPts val="0"/>
              </a:spcAft>
              <a:buSzPts val="2600"/>
              <a:buNone/>
            </a:pPr>
            <a:r>
              <a:t/>
            </a:r>
            <a:endParaRPr/>
          </a:p>
          <a:p>
            <a:pPr indent="0" lvl="0" marL="0" rtl="1" algn="l">
              <a:lnSpc>
                <a:spcPct val="100000"/>
              </a:lnSpc>
              <a:spcBef>
                <a:spcPts val="0"/>
              </a:spcBef>
              <a:spcAft>
                <a:spcPts val="0"/>
              </a:spcAft>
              <a:buSzPts val="2600"/>
              <a:buNone/>
            </a:pPr>
            <a:r>
              <a:t/>
            </a:r>
            <a:endParaRPr/>
          </a:p>
          <a:p>
            <a:pPr indent="0" lvl="0" marL="0" rtl="1" algn="ctr">
              <a:lnSpc>
                <a:spcPct val="100000"/>
              </a:lnSpc>
              <a:spcBef>
                <a:spcPts val="0"/>
              </a:spcBef>
              <a:spcAft>
                <a:spcPts val="0"/>
              </a:spcAft>
              <a:buSzPts val="2600"/>
              <a:buNone/>
            </a:pPr>
            <a:r>
              <a:rPr b="1" lang="en-GB"/>
              <a:t>حدث أمران في أول يوم لمينا في المدرسة الجديدة. </a:t>
            </a:r>
            <a:endParaRPr b="1"/>
          </a:p>
          <a:p>
            <a:pPr indent="0" lvl="0" marL="0" rtl="1" algn="ctr">
              <a:lnSpc>
                <a:spcPct val="100000"/>
              </a:lnSpc>
              <a:spcBef>
                <a:spcPts val="0"/>
              </a:spcBef>
              <a:spcAft>
                <a:spcPts val="0"/>
              </a:spcAft>
              <a:buSzPts val="2600"/>
              <a:buNone/>
            </a:pPr>
            <a:r>
              <a:t/>
            </a:r>
            <a:endParaRPr/>
          </a:p>
          <a:p>
            <a:pPr indent="0" lvl="0" marL="0" rtl="1" algn="ctr">
              <a:lnSpc>
                <a:spcPct val="100000"/>
              </a:lnSpc>
              <a:spcBef>
                <a:spcPts val="0"/>
              </a:spcBef>
              <a:spcAft>
                <a:spcPts val="0"/>
              </a:spcAft>
              <a:buSzPts val="2600"/>
              <a:buNone/>
            </a:pPr>
            <a:r>
              <a:rPr lang="en-GB"/>
              <a:t>ما هو المثال الذي يمثل الترتيبات التيسيرية المعقولة؟</a:t>
            </a:r>
            <a:br>
              <a:rPr lang="en-GB"/>
            </a:br>
            <a:endParaRPr/>
          </a:p>
          <a:p>
            <a:pPr indent="0" lvl="0" marL="0" rtl="1" algn="ctr">
              <a:lnSpc>
                <a:spcPct val="100000"/>
              </a:lnSpc>
              <a:spcBef>
                <a:spcPts val="0"/>
              </a:spcBef>
              <a:spcAft>
                <a:spcPts val="0"/>
              </a:spcAft>
              <a:buSzPts val="2600"/>
              <a:buNone/>
            </a:pPr>
            <a:r>
              <a:rPr lang="en-GB"/>
              <a:t>ما هو مثال التصميم الشامل للتعلم (UDL)؟</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29"/>
          <p:cNvSpPr/>
          <p:nvPr/>
        </p:nvSpPr>
        <p:spPr>
          <a:xfrm>
            <a:off x="3510952" y="981124"/>
            <a:ext cx="8554104" cy="5219043"/>
          </a:xfrm>
          <a:prstGeom prst="rect">
            <a:avLst/>
          </a:prstGeom>
          <a:noFill/>
          <a:ln>
            <a:noFill/>
          </a:ln>
        </p:spPr>
        <p:txBody>
          <a:bodyPr anchorCtr="0" anchor="ctr" bIns="45700" lIns="91425" spcFirstLastPara="1" rIns="91425" wrap="square" tIns="45700">
            <a:noAutofit/>
          </a:bodyPr>
          <a:lstStyle/>
          <a:p>
            <a:pPr indent="-200533" lvl="0" marL="342900" marR="0" rtl="1" algn="l">
              <a:lnSpc>
                <a:spcPct val="100000"/>
              </a:lnSpc>
              <a:spcBef>
                <a:spcPts val="0"/>
              </a:spcBef>
              <a:spcAft>
                <a:spcPts val="0"/>
              </a:spcAft>
              <a:buClr>
                <a:schemeClr val="dk1"/>
              </a:buClr>
              <a:buSzPts val="2242"/>
              <a:buFont typeface="Arial"/>
              <a:buNone/>
            </a:pPr>
            <a:r>
              <a:t/>
            </a:r>
            <a:endParaRPr b="0" i="0" sz="2242" u="none" cap="none" strike="noStrike">
              <a:solidFill>
                <a:schemeClr val="dk1"/>
              </a:solidFill>
              <a:latin typeface="Calibri"/>
              <a:ea typeface="Calibri"/>
              <a:cs typeface="Calibri"/>
              <a:sym typeface="Calibri"/>
            </a:endParaRPr>
          </a:p>
        </p:txBody>
      </p:sp>
      <p:sp>
        <p:nvSpPr>
          <p:cNvPr id="266" name="Google Shape;266;p2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الجلسة 2 - ملخص</a:t>
            </a:r>
            <a:endParaRPr/>
          </a:p>
        </p:txBody>
      </p:sp>
      <p:sp>
        <p:nvSpPr>
          <p:cNvPr id="267" name="Google Shape;267;p29"/>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lnSpcReduction="10000"/>
          </a:bodyPr>
          <a:lstStyle/>
          <a:p>
            <a:pPr indent="-393700" lvl="0" marL="457200" rtl="1" algn="r">
              <a:lnSpc>
                <a:spcPct val="100000"/>
              </a:lnSpc>
              <a:spcBef>
                <a:spcPts val="0"/>
              </a:spcBef>
              <a:spcAft>
                <a:spcPts val="0"/>
              </a:spcAft>
              <a:buSzPts val="2600"/>
              <a:buChar char="●"/>
            </a:pPr>
            <a:r>
              <a:rPr lang="en-GB"/>
              <a:t>يحتوي كل نظام تعليمي على حواجز تعيق مشاركة أو نجاح بعض المتعلمين.</a:t>
            </a:r>
            <a:r>
              <a:rPr lang="en-GB">
                <a:extLst>
                  <a:ext uri="http://customooxmlschemas.google.com/">
                    <go:slidesCustomData xmlns:go="http://customooxmlschemas.google.com/" textRoundtripDataId="15"/>
                  </a:ext>
                </a:extLst>
              </a:rPr>
              <a:t> </a:t>
            </a:r>
            <a:endParaRPr/>
          </a:p>
          <a:p>
            <a:pPr indent="-393700" lvl="0" marL="457200" rtl="1" algn="r">
              <a:lnSpc>
                <a:spcPct val="100000"/>
              </a:lnSpc>
              <a:spcBef>
                <a:spcPts val="1000"/>
              </a:spcBef>
              <a:spcAft>
                <a:spcPts val="0"/>
              </a:spcAft>
              <a:buSzPts val="2600"/>
              <a:buChar char="●"/>
            </a:pPr>
            <a:r>
              <a:rPr lang="en-GB">
                <a:extLst>
                  <a:ext uri="http://customooxmlschemas.google.com/">
                    <go:slidesCustomData xmlns:go="http://customooxmlschemas.google.com/" textRoundtripDataId="16"/>
                  </a:ext>
                </a:extLst>
              </a:rPr>
              <a:t>وقد تظهر حواجز جديدة في حالات الطوارئ أو الأزمات التي لا توجد في سياقات خارج الأزمات.</a:t>
            </a:r>
            <a:endParaRPr/>
          </a:p>
          <a:p>
            <a:pPr indent="-393700" lvl="0" marL="457200" rtl="1" algn="r">
              <a:lnSpc>
                <a:spcPct val="100000"/>
              </a:lnSpc>
              <a:spcBef>
                <a:spcPts val="1000"/>
              </a:spcBef>
              <a:spcAft>
                <a:spcPts val="0"/>
              </a:spcAft>
              <a:buSzPts val="2600"/>
              <a:buChar char="●"/>
            </a:pPr>
            <a:r>
              <a:rPr lang="en-GB"/>
              <a:t>ويمكن أن تتعلق العوائق بالبيئة والمواقف والسياسات والممارسات والمعلومات والموارد. </a:t>
            </a:r>
            <a:endParaRPr/>
          </a:p>
          <a:p>
            <a:pPr indent="-393700" lvl="0" marL="457200" rtl="1" algn="r">
              <a:lnSpc>
                <a:spcPct val="100000"/>
              </a:lnSpc>
              <a:spcBef>
                <a:spcPts val="1000"/>
              </a:spcBef>
              <a:spcAft>
                <a:spcPts val="0"/>
              </a:spcAft>
              <a:buSzPts val="2600"/>
              <a:buChar char="●"/>
            </a:pPr>
            <a:r>
              <a:rPr lang="en-GB"/>
              <a:t>إذا كنا على دراية بالعوائق وتأثيرها على المجموعات المختلفة، فيمكننا تنفيذ تدابير لمعالجتها في إطارات أو بيئات مختلفة.</a:t>
            </a:r>
            <a:endParaRPr/>
          </a:p>
          <a:p>
            <a:pPr indent="-393700" lvl="0" marL="457200" rtl="1" algn="r">
              <a:lnSpc>
                <a:spcPct val="100000"/>
              </a:lnSpc>
              <a:spcBef>
                <a:spcPts val="1000"/>
              </a:spcBef>
              <a:spcAft>
                <a:spcPts val="1000"/>
              </a:spcAft>
              <a:buSzPts val="2600"/>
              <a:buChar char="●"/>
            </a:pPr>
            <a:r>
              <a:rPr lang="en-GB"/>
              <a:t>وعلينا أن نتبع نهجاً مزدوج المسار. مما يعني أننا سنستجيب للاحتياجات الفورية للمتعلمين كأفراد وسنجد طرقاً لتغيير النظام.</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0"/>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3" name="Google Shape;273;p30"/>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الجلسة الثالثة - مفاهيم نظرية تساعدنا على فهم التعليم الشامل</a:t>
            </a:r>
            <a:endParaRPr/>
          </a:p>
          <a:p>
            <a:pPr indent="0" lvl="0" marL="0" rtl="1" algn="ctr">
              <a:lnSpc>
                <a:spcPct val="100000"/>
              </a:lnSpc>
              <a:spcBef>
                <a:spcPts val="0"/>
              </a:spcBef>
              <a:spcAft>
                <a:spcPts val="0"/>
              </a:spcAft>
              <a:buSzPct val="111111"/>
              <a:buNone/>
            </a:pPr>
            <a:r>
              <a:t/>
            </a:r>
            <a:endParaRPr/>
          </a:p>
          <a:p>
            <a:pPr indent="0" lvl="0" marL="0" rtl="1" algn="ctr">
              <a:lnSpc>
                <a:spcPct val="100000"/>
              </a:lnSpc>
              <a:spcBef>
                <a:spcPts val="0"/>
              </a:spcBef>
              <a:spcAft>
                <a:spcPts val="0"/>
              </a:spcAft>
              <a:buSzPct val="111111"/>
              <a:buNone/>
            </a:pPr>
            <a:r>
              <a:t/>
            </a:r>
            <a:endParaRPr b="0" i="1"/>
          </a:p>
          <a:p>
            <a:pPr indent="0" lvl="0" marL="0" rtl="1" algn="ctr">
              <a:lnSpc>
                <a:spcPct val="100000"/>
              </a:lnSpc>
              <a:spcBef>
                <a:spcPts val="0"/>
              </a:spcBef>
              <a:spcAft>
                <a:spcPts val="0"/>
              </a:spcAft>
              <a:buSzPct val="111111"/>
              <a:buNone/>
            </a:pPr>
            <a:r>
              <a:t/>
            </a:r>
            <a:endParaRPr/>
          </a:p>
          <a:p>
            <a:pPr indent="0" lvl="0" marL="0" rtl="1" algn="ctr">
              <a:lnSpc>
                <a:spcPct val="100000"/>
              </a:lnSpc>
              <a:spcBef>
                <a:spcPts val="0"/>
              </a:spcBef>
              <a:spcAft>
                <a:spcPts val="0"/>
              </a:spcAft>
              <a:buSzPct val="111111"/>
              <a:buNone/>
            </a:pPr>
            <a:r>
              <a:t/>
            </a:r>
            <a:endParaRPr/>
          </a:p>
          <a:p>
            <a:pPr indent="0" lvl="0" marL="0" rtl="1" algn="ctr">
              <a:lnSpc>
                <a:spcPct val="100000"/>
              </a:lnSpc>
              <a:spcBef>
                <a:spcPts val="0"/>
              </a:spcBef>
              <a:spcAft>
                <a:spcPts val="0"/>
              </a:spcAft>
              <a:buClr>
                <a:schemeClr val="dk1"/>
              </a:buClr>
              <a:buSzPct val="28205"/>
              <a:buFont typeface="Arial"/>
              <a:buNone/>
            </a:pPr>
            <a:r>
              <a:t/>
            </a:r>
            <a:endParaRPr b="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9" name="Google Shape;279;p3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2820"/>
              <a:buNone/>
            </a:pPr>
            <a:r>
              <a:rPr lang="en-GB">
                <a:extLst>
                  <a:ext uri="http://customooxmlschemas.google.com/">
                    <go:slidesCustomData xmlns:go="http://customooxmlschemas.google.com/" textRoundtripDataId="17"/>
                  </a:ext>
                </a:extLst>
              </a:rPr>
              <a:t>الأهداف </a:t>
            </a:r>
            <a:r>
              <a:rPr lang="en-GB"/>
              <a:t>التعليمية</a:t>
            </a:r>
            <a:endParaRPr/>
          </a:p>
        </p:txBody>
      </p:sp>
      <p:sp>
        <p:nvSpPr>
          <p:cNvPr id="280" name="Google Shape;280;p31"/>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1" algn="just">
              <a:lnSpc>
                <a:spcPct val="100000"/>
              </a:lnSpc>
              <a:spcBef>
                <a:spcPts val="0"/>
              </a:spcBef>
              <a:spcAft>
                <a:spcPts val="0"/>
              </a:spcAft>
              <a:buClr>
                <a:schemeClr val="dk1"/>
              </a:buClr>
              <a:buSzPts val="1100"/>
              <a:buFont typeface="Arial"/>
              <a:buNone/>
            </a:pPr>
            <a:r>
              <a:rPr lang="en-GB"/>
              <a:t>سيتمكن المشاركون بحلول نهاية هذه الجلسة من معرفة الآتي:</a:t>
            </a:r>
            <a:endParaRPr/>
          </a:p>
          <a:p>
            <a:pPr indent="0" lvl="0" marL="0" rtl="1" algn="just">
              <a:lnSpc>
                <a:spcPct val="100000"/>
              </a:lnSpc>
              <a:spcBef>
                <a:spcPts val="0"/>
              </a:spcBef>
              <a:spcAft>
                <a:spcPts val="0"/>
              </a:spcAft>
              <a:buClr>
                <a:schemeClr val="dk1"/>
              </a:buClr>
              <a:buSzPts val="1100"/>
              <a:buFont typeface="Arial"/>
              <a:buNone/>
            </a:pPr>
            <a:r>
              <a:t/>
            </a:r>
            <a:endParaRPr/>
          </a:p>
          <a:p>
            <a:pPr indent="-393700" lvl="0" marL="457200" rtl="1" algn="just">
              <a:lnSpc>
                <a:spcPct val="100000"/>
              </a:lnSpc>
              <a:spcBef>
                <a:spcPts val="1000"/>
              </a:spcBef>
              <a:spcAft>
                <a:spcPts val="0"/>
              </a:spcAft>
              <a:buSzPts val="2600"/>
              <a:buChar char="●"/>
            </a:pPr>
            <a:r>
              <a:rPr lang="en-GB"/>
              <a:t>الفرق بين الحضور والمشاركة والإنجاز في التعليم</a:t>
            </a:r>
            <a:endParaRPr/>
          </a:p>
          <a:p>
            <a:pPr indent="-393700" lvl="0" marL="457200" rtl="1" algn="just">
              <a:lnSpc>
                <a:spcPct val="100000"/>
              </a:lnSpc>
              <a:spcBef>
                <a:spcPts val="1000"/>
              </a:spcBef>
              <a:spcAft>
                <a:spcPts val="1000"/>
              </a:spcAft>
              <a:buSzPts val="2600"/>
              <a:buChar char="●"/>
            </a:pPr>
            <a:r>
              <a:rPr lang="en-GB"/>
              <a:t>المفاهيم الأساسية التي تعطي إطاراً لفهم التعليم الجامع.</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2"/>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1" algn="ctr">
              <a:lnSpc>
                <a:spcPct val="100000"/>
              </a:lnSpc>
              <a:spcBef>
                <a:spcPts val="0"/>
              </a:spcBef>
              <a:spcAft>
                <a:spcPts val="0"/>
              </a:spcAft>
              <a:buClr>
                <a:schemeClr val="dk1"/>
              </a:buClr>
              <a:buSzPct val="112820"/>
              <a:buFont typeface="Calibri"/>
              <a:buNone/>
            </a:pPr>
            <a:r>
              <a:rPr lang="en-GB"/>
              <a:t>قصة مينا </a:t>
            </a:r>
            <a:endParaRPr/>
          </a:p>
          <a:p>
            <a:pPr indent="0" lvl="0" marL="0" rtl="1" algn="ctr">
              <a:lnSpc>
                <a:spcPct val="100000"/>
              </a:lnSpc>
              <a:spcBef>
                <a:spcPts val="0"/>
              </a:spcBef>
              <a:spcAft>
                <a:spcPts val="0"/>
              </a:spcAft>
              <a:buClr>
                <a:schemeClr val="dk1"/>
              </a:buClr>
              <a:buSzPct val="151724"/>
              <a:buFont typeface="Calibri"/>
              <a:buNone/>
            </a:pPr>
            <a:r>
              <a:rPr b="0" i="1" lang="en-GB" sz="2900"/>
              <a:t>الفصل الثالث: أسابيعي الأولى</a:t>
            </a:r>
            <a:endParaRPr b="0" i="1" sz="2900"/>
          </a:p>
        </p:txBody>
      </p:sp>
      <p:sp>
        <p:nvSpPr>
          <p:cNvPr id="286" name="Google Shape;286;p32"/>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87" name="Google Shape;287;p32"/>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1" algn="r">
              <a:spcBef>
                <a:spcPts val="0"/>
              </a:spcBef>
              <a:spcAft>
                <a:spcPts val="0"/>
              </a:spcAft>
              <a:buClr>
                <a:schemeClr val="dk1"/>
              </a:buClr>
              <a:buSzPts val="1100"/>
              <a:buFont typeface="Arial"/>
              <a:buNone/>
            </a:pPr>
            <a:r>
              <a:rPr lang="en-GB"/>
              <a:t>"كانت بعض الأيام في مدرستي الجديدة أفضل من غيرها. في أيام الجمعة، كان لدينا مدرس رياضيات مختلف لأن مدرسنا المعتاد كان يشارك في دورة تدريبية لبضع ساعات. كان يطلب منا الجلوس في صفوف، ويضع جميع الفتيات في الخلف والفتيان في المقدمة. لم أسمع أبداً ما قاله في الدروس، وكان يتجاهلني! باستثناء مرة واحدة، عندما سألني سؤالاً. لم أتمكن من سماعه ولم أستطع الإجابة عليه، فصرخ في وجهي وقال لي إنني يجب أن أعمل بجد أكبر أو أن أخرج من الفصل. كان ذلك مزعجًا للغاية.</a:t>
            </a:r>
            <a:br>
              <a:rPr lang="en-GB"/>
            </a:br>
            <a:endParaRPr/>
          </a:p>
          <a:p>
            <a:pPr indent="0" lvl="0" marL="0" rtl="1" algn="r">
              <a:spcBef>
                <a:spcPts val="0"/>
              </a:spcBef>
              <a:spcAft>
                <a:spcPts val="0"/>
              </a:spcAft>
              <a:buClr>
                <a:schemeClr val="dk1"/>
              </a:buClr>
              <a:buSzPts val="1100"/>
              <a:buFont typeface="Arial"/>
              <a:buNone/>
            </a:pPr>
            <a:r>
              <a:rPr lang="en-GB"/>
              <a:t>ثم لاحظت أن هناك عددًا من الأطفال الذين لم يفعلوا شيئًا خلال دروسه، لكنهم أجابوا على الأسئلة في الدروس الأخرى. أخبرت أبي بما حدث. وبعد بضعة أسابيع، التقى أبي بالمعلم في السوق. سأل أبي المعلم لماذا لم يقدم لي مساعدة إضافية مثل أستاذي المعتاد. فأجاب المعلم أنه يعلّم جميع الأطفال بنفس الطريقة لأن ذلك أسهل وأكثر عدلاً.</a:t>
            </a:r>
            <a:endParaRPr/>
          </a:p>
          <a:p>
            <a:pPr indent="0" lvl="0" marL="0" rtl="1" algn="r">
              <a:spcBef>
                <a:spcPts val="0"/>
              </a:spcBef>
              <a:spcAft>
                <a:spcPts val="0"/>
              </a:spcAft>
              <a:buSzPts val="2811"/>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3"/>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1" algn="ctr">
              <a:lnSpc>
                <a:spcPct val="100000"/>
              </a:lnSpc>
              <a:spcBef>
                <a:spcPts val="0"/>
              </a:spcBef>
              <a:spcAft>
                <a:spcPts val="0"/>
              </a:spcAft>
              <a:buClr>
                <a:schemeClr val="dk1"/>
              </a:buClr>
              <a:buSzPts val="2800"/>
              <a:buFont typeface="Calibri"/>
              <a:buNone/>
            </a:pPr>
            <a:r>
              <a:rPr lang="en-GB" sz="3000"/>
              <a:t>النشاط الخامس: التعلم الجماعي من الأقران حول مفاهيم التعليم الشامل</a:t>
            </a:r>
            <a:endParaRPr sz="3000"/>
          </a:p>
        </p:txBody>
      </p:sp>
      <p:sp>
        <p:nvSpPr>
          <p:cNvPr id="293" name="Google Shape;293;p33"/>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Clr>
                <a:schemeClr val="dk1"/>
              </a:buClr>
              <a:buSzPts val="2800"/>
              <a:buFont typeface="Calibri"/>
              <a:buNone/>
            </a:pPr>
            <a:r>
              <a:rPr lang="en-GB"/>
              <a:t>هناك العديد من المفاهيم الأساسية التي نحتاج إلى التفكير فيها عندما نتعلم ونبدأ في ممارسة التعليم الشامل. في الجلسة الأخيرة، تعلمنا عن التصميم الشامل للتعلم، والترتيبات التيسيرية المعقولة، والنهج المزدوج المسار، والعوائق التي تحول دون الشمول في التعليم. </a:t>
            </a:r>
            <a:endParaRPr/>
          </a:p>
          <a:p>
            <a:pPr indent="0" lvl="0" marL="0" rtl="1" algn="r">
              <a:lnSpc>
                <a:spcPct val="100000"/>
              </a:lnSpc>
              <a:spcBef>
                <a:spcPts val="0"/>
              </a:spcBef>
              <a:spcAft>
                <a:spcPts val="0"/>
              </a:spcAft>
              <a:buClr>
                <a:schemeClr val="dk1"/>
              </a:buClr>
              <a:buSzPts val="2800"/>
              <a:buFont typeface="Calibri"/>
              <a:buNone/>
            </a:pPr>
            <a:r>
              <a:t/>
            </a:r>
            <a:endParaRPr/>
          </a:p>
          <a:p>
            <a:pPr indent="0" lvl="0" marL="0" rtl="1" algn="r">
              <a:lnSpc>
                <a:spcPct val="100000"/>
              </a:lnSpc>
              <a:spcBef>
                <a:spcPts val="0"/>
              </a:spcBef>
              <a:spcAft>
                <a:spcPts val="0"/>
              </a:spcAft>
              <a:buClr>
                <a:schemeClr val="dk1"/>
              </a:buClr>
              <a:buSzPts val="2800"/>
              <a:buFont typeface="Calibri"/>
              <a:buNone/>
            </a:pPr>
            <a:r>
              <a:t/>
            </a:r>
            <a:endParaRPr/>
          </a:p>
          <a:p>
            <a:pPr indent="0" lvl="0" marL="0" rtl="1" algn="r">
              <a:lnSpc>
                <a:spcPct val="100000"/>
              </a:lnSpc>
              <a:spcBef>
                <a:spcPts val="0"/>
              </a:spcBef>
              <a:spcAft>
                <a:spcPts val="0"/>
              </a:spcAft>
              <a:buClr>
                <a:schemeClr val="dk1"/>
              </a:buClr>
              <a:buSzPts val="2800"/>
              <a:buFont typeface="Calibri"/>
              <a:buNone/>
            </a:pPr>
            <a:r>
              <a:rPr lang="en-GB"/>
              <a:t>في هذه الجلسة سوف ننظر في 4 مفاهيم أخرى.</a:t>
            </a:r>
            <a:br>
              <a:rPr lang="en-GB"/>
            </a:br>
            <a:br>
              <a:rPr lang="en-GB"/>
            </a:br>
            <a:br>
              <a:rPr lang="en-GB"/>
            </a:br>
            <a:r>
              <a:rPr lang="en-GB"/>
              <a:t>اعمل في مجموعات. ستحصل كل مجموعة على ورقة معلومات لقراءتها ومناقشتها.</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Autofit/>
          </a:bodyPr>
          <a:lstStyle/>
          <a:p>
            <a:pPr indent="0" lvl="0" marL="0" rtl="1" algn="ctr">
              <a:lnSpc>
                <a:spcPct val="100000"/>
              </a:lnSpc>
              <a:spcBef>
                <a:spcPts val="0"/>
              </a:spcBef>
              <a:spcAft>
                <a:spcPts val="0"/>
              </a:spcAft>
              <a:buClr>
                <a:schemeClr val="dk1"/>
              </a:buClr>
              <a:buSzPts val="2800"/>
              <a:buFont typeface="Calibri"/>
              <a:buNone/>
            </a:pPr>
            <a:r>
              <a:rPr lang="en-GB" sz="3000"/>
              <a:t>النشاط الخامس: التعلم الجماعي من الأقران حول مفاهيم التعليم الشامل</a:t>
            </a:r>
            <a:endParaRPr sz="3000"/>
          </a:p>
        </p:txBody>
      </p:sp>
      <p:sp>
        <p:nvSpPr>
          <p:cNvPr id="299" name="Google Shape;299;p34"/>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Clr>
                <a:schemeClr val="dk1"/>
              </a:buClr>
              <a:buSzPts val="2811"/>
              <a:buFont typeface="Arial"/>
              <a:buNone/>
            </a:pPr>
            <a:r>
              <a:rPr b="1" lang="en-GB"/>
              <a:t>المجموعة أ –</a:t>
            </a:r>
            <a:r>
              <a:rPr lang="en-GB"/>
              <a:t> التربية الخاصة والتعليم </a:t>
            </a:r>
            <a:r>
              <a:rPr lang="en-GB"/>
              <a:t>المدمج</a:t>
            </a:r>
            <a:r>
              <a:rPr lang="en-GB"/>
              <a:t> والتعليم الجامع (الشامل)</a:t>
            </a:r>
            <a:endParaRPr/>
          </a:p>
          <a:p>
            <a:pPr indent="0" lvl="0" marL="0" rtl="1" algn="r">
              <a:lnSpc>
                <a:spcPct val="100000"/>
              </a:lnSpc>
              <a:spcBef>
                <a:spcPts val="1000"/>
              </a:spcBef>
              <a:spcAft>
                <a:spcPts val="0"/>
              </a:spcAft>
              <a:buClr>
                <a:schemeClr val="dk1"/>
              </a:buClr>
              <a:buSzPts val="2811"/>
              <a:buFont typeface="Arial"/>
              <a:buNone/>
            </a:pPr>
            <a:r>
              <a:rPr b="1" lang="en-GB"/>
              <a:t>المجموعة ب – </a:t>
            </a:r>
            <a:r>
              <a:rPr lang="en-GB"/>
              <a:t>الحضور والمشاركة والإنجاز</a:t>
            </a:r>
            <a:endParaRPr/>
          </a:p>
          <a:p>
            <a:pPr indent="0" lvl="0" marL="0" rtl="1" algn="r">
              <a:lnSpc>
                <a:spcPct val="100000"/>
              </a:lnSpc>
              <a:spcBef>
                <a:spcPts val="1000"/>
              </a:spcBef>
              <a:spcAft>
                <a:spcPts val="0"/>
              </a:spcAft>
              <a:buClr>
                <a:schemeClr val="dk1"/>
              </a:buClr>
              <a:buSzPts val="2811"/>
              <a:buFont typeface="Arial"/>
              <a:buNone/>
            </a:pPr>
            <a:r>
              <a:rPr b="1" lang="en-GB"/>
              <a:t>المجموعة ج – </a:t>
            </a:r>
            <a:r>
              <a:rPr lang="en-GB"/>
              <a:t>التعليم الجامع والتعليم الجامع للأشخاص ذوي الإعاقة </a:t>
            </a:r>
            <a:endParaRPr/>
          </a:p>
          <a:p>
            <a:pPr indent="0" lvl="0" marL="0" rtl="1" algn="r">
              <a:lnSpc>
                <a:spcPct val="100000"/>
              </a:lnSpc>
              <a:spcBef>
                <a:spcPts val="1000"/>
              </a:spcBef>
              <a:spcAft>
                <a:spcPts val="0"/>
              </a:spcAft>
              <a:buClr>
                <a:schemeClr val="dk1"/>
              </a:buClr>
              <a:buSzPts val="2811"/>
              <a:buFont typeface="Arial"/>
              <a:buNone/>
            </a:pPr>
            <a:r>
              <a:rPr b="1" lang="en-GB"/>
              <a:t>المجموعة د – </a:t>
            </a:r>
            <a:r>
              <a:rPr lang="en-GB"/>
              <a:t>المساواة والإنصاف</a:t>
            </a:r>
            <a:endParaRPr/>
          </a:p>
          <a:p>
            <a:pPr indent="0" lvl="0" marL="0" rtl="1" algn="r">
              <a:lnSpc>
                <a:spcPct val="100000"/>
              </a:lnSpc>
              <a:spcBef>
                <a:spcPts val="1000"/>
              </a:spcBef>
              <a:spcAft>
                <a:spcPts val="0"/>
              </a:spcAft>
              <a:buClr>
                <a:schemeClr val="dk1"/>
              </a:buClr>
              <a:buSzPts val="2811"/>
              <a:buFont typeface="Arial"/>
              <a:buNone/>
            </a:pPr>
            <a:r>
              <a:rPr lang="en-GB"/>
              <a:t> </a:t>
            </a:r>
            <a:endParaRPr/>
          </a:p>
          <a:p>
            <a:pPr indent="-407086" lvl="0" marL="457200" rtl="1" algn="r">
              <a:lnSpc>
                <a:spcPct val="100000"/>
              </a:lnSpc>
              <a:spcBef>
                <a:spcPts val="1000"/>
              </a:spcBef>
              <a:spcAft>
                <a:spcPts val="0"/>
              </a:spcAft>
              <a:buSzPts val="2811"/>
              <a:buChar char="●"/>
            </a:pPr>
            <a:r>
              <a:rPr lang="en-GB"/>
              <a:t>ناقش مفهومك.</a:t>
            </a:r>
            <a:endParaRPr/>
          </a:p>
          <a:p>
            <a:pPr indent="-407086" lvl="0" marL="457200" rtl="1" algn="r">
              <a:lnSpc>
                <a:spcPct val="100000"/>
              </a:lnSpc>
              <a:spcBef>
                <a:spcPts val="1000"/>
              </a:spcBef>
              <a:spcAft>
                <a:spcPts val="0"/>
              </a:spcAft>
              <a:buSzPts val="2811"/>
              <a:buChar char="●"/>
            </a:pPr>
            <a:r>
              <a:rPr lang="en-GB"/>
              <a:t>فكر في كيفية شرح ذلك للمجموعات الأخرى، بكلماتك الخاصة.</a:t>
            </a:r>
            <a:endParaRPr/>
          </a:p>
          <a:p>
            <a:pPr indent="-407086" lvl="0" marL="457200" rtl="1" algn="r">
              <a:lnSpc>
                <a:spcPct val="100000"/>
              </a:lnSpc>
              <a:spcBef>
                <a:spcPts val="1000"/>
              </a:spcBef>
              <a:spcAft>
                <a:spcPts val="1000"/>
              </a:spcAft>
              <a:buSzPts val="2811"/>
              <a:buChar char="●"/>
            </a:pPr>
            <a:r>
              <a:rPr lang="en-GB"/>
              <a:t>حاول أن تفكر في الأمثلة الخاصة بك لشرح هذا المفهوم.</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5"/>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05" name="Google Shape;305;p3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الجلسة 3 - ملخص</a:t>
            </a:r>
            <a:endParaRPr/>
          </a:p>
        </p:txBody>
      </p:sp>
      <p:sp>
        <p:nvSpPr>
          <p:cNvPr id="306" name="Google Shape;306;p35"/>
          <p:cNvSpPr txBox="1"/>
          <p:nvPr>
            <p:ph idx="1" type="body"/>
          </p:nvPr>
        </p:nvSpPr>
        <p:spPr>
          <a:xfrm>
            <a:off x="191800" y="12038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1" algn="r">
              <a:lnSpc>
                <a:spcPct val="100000"/>
              </a:lnSpc>
              <a:spcBef>
                <a:spcPts val="0"/>
              </a:spcBef>
              <a:spcAft>
                <a:spcPts val="0"/>
              </a:spcAft>
              <a:buSzPts val="2600"/>
              <a:buChar char="●"/>
            </a:pPr>
            <a:r>
              <a:rPr lang="en-GB"/>
              <a:t>علينا أن نفكر في عدة مفاهيم عندما نتعلم عن التعليم الشامل: </a:t>
            </a:r>
            <a:endParaRPr/>
          </a:p>
          <a:p>
            <a:pPr indent="0" lvl="0" marL="457200" rtl="1" algn="r">
              <a:lnSpc>
                <a:spcPct val="100000"/>
              </a:lnSpc>
              <a:spcBef>
                <a:spcPts val="0"/>
              </a:spcBef>
              <a:spcAft>
                <a:spcPts val="0"/>
              </a:spcAft>
              <a:buSzPts val="2600"/>
              <a:buNone/>
            </a:pPr>
            <a:r>
              <a:t/>
            </a:r>
            <a:endParaRPr/>
          </a:p>
          <a:p>
            <a:pPr indent="-393700" lvl="1" marL="914400" rtl="1" algn="r">
              <a:lnSpc>
                <a:spcPct val="100000"/>
              </a:lnSpc>
              <a:spcBef>
                <a:spcPts val="1000"/>
              </a:spcBef>
              <a:spcAft>
                <a:spcPts val="0"/>
              </a:spcAft>
              <a:buSzPts val="2600"/>
              <a:buChar char="○"/>
            </a:pPr>
            <a:r>
              <a:rPr lang="en-GB" sz="2600"/>
              <a:t>لماذا يختلف التعليم الجامع عن التعليم الدامج</a:t>
            </a:r>
            <a:r>
              <a:rPr lang="en-GB" sz="2600">
                <a:extLst>
                  <a:ext uri="http://customooxmlschemas.google.com/">
                    <go:slidesCustomData xmlns:go="http://customooxmlschemas.google.com/" textRoundtripDataId="18"/>
                  </a:ext>
                </a:extLst>
              </a:rPr>
              <a:t> أو </a:t>
            </a:r>
            <a:r>
              <a:rPr lang="en-GB" sz="2600"/>
              <a:t>التربية الخاصة.</a:t>
            </a:r>
            <a:endParaRPr sz="2600"/>
          </a:p>
          <a:p>
            <a:pPr indent="-393700" lvl="1" marL="914400" rtl="1" algn="r">
              <a:lnSpc>
                <a:spcPct val="100000"/>
              </a:lnSpc>
              <a:spcBef>
                <a:spcPts val="1000"/>
              </a:spcBef>
              <a:spcAft>
                <a:spcPts val="0"/>
              </a:spcAft>
              <a:buSzPts val="2600"/>
              <a:buChar char="○"/>
            </a:pPr>
            <a:r>
              <a:rPr lang="en-GB" sz="2600"/>
              <a:t>لماذا يجب علينا التركيز على الحضور والمشاركة والإنجاز</a:t>
            </a:r>
            <a:endParaRPr sz="2600"/>
          </a:p>
          <a:p>
            <a:pPr indent="-393700" lvl="1" marL="914400" rtl="1" algn="r">
              <a:lnSpc>
                <a:spcPct val="100000"/>
              </a:lnSpc>
              <a:spcBef>
                <a:spcPts val="1000"/>
              </a:spcBef>
              <a:spcAft>
                <a:spcPts val="0"/>
              </a:spcAft>
              <a:buSzPts val="2600"/>
              <a:buChar char="○"/>
            </a:pPr>
            <a:r>
              <a:rPr lang="en-GB" sz="2600"/>
              <a:t>أوجه الاختلاف والتشابه بين التعليم الشامل والتعليم الجامع للإعاقة</a:t>
            </a:r>
            <a:endParaRPr sz="2600"/>
          </a:p>
          <a:p>
            <a:pPr indent="-393700" lvl="1" marL="914400" rtl="1" algn="r">
              <a:lnSpc>
                <a:spcPct val="100000"/>
              </a:lnSpc>
              <a:spcBef>
                <a:spcPts val="1000"/>
              </a:spcBef>
              <a:spcAft>
                <a:spcPts val="1000"/>
              </a:spcAft>
              <a:buSzPts val="2600"/>
              <a:buChar char="○"/>
            </a:pPr>
            <a:r>
              <a:rPr lang="en-GB" sz="2600"/>
              <a:t>الاختلافات بين المساواة والإنصاف</a:t>
            </a:r>
            <a:endParaRPr sz="26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6"/>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2" name="Google Shape;312;p36"/>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الجلسة 4 - أهمية التعاون عند تصميم وتقديم التعليم الشامل</a:t>
            </a:r>
            <a:endParaRPr/>
          </a:p>
          <a:p>
            <a:pPr indent="0" lvl="0" marL="0" rtl="1" algn="ctr">
              <a:lnSpc>
                <a:spcPct val="100000"/>
              </a:lnSpc>
              <a:spcBef>
                <a:spcPts val="0"/>
              </a:spcBef>
              <a:spcAft>
                <a:spcPts val="0"/>
              </a:spcAft>
              <a:buSzPct val="111111"/>
              <a:buNone/>
            </a:pPr>
            <a:r>
              <a:t/>
            </a:r>
            <a:endParaRPr/>
          </a:p>
          <a:p>
            <a:pPr indent="0" lvl="0" marL="0" rtl="1" algn="ctr">
              <a:lnSpc>
                <a:spcPct val="100000"/>
              </a:lnSpc>
              <a:spcBef>
                <a:spcPts val="0"/>
              </a:spcBef>
              <a:spcAft>
                <a:spcPts val="0"/>
              </a:spcAft>
              <a:buSzPct val="111111"/>
              <a:buNone/>
            </a:pPr>
            <a:r>
              <a:t/>
            </a:r>
            <a:endParaRPr/>
          </a:p>
          <a:p>
            <a:pPr indent="0" lvl="0" marL="0" rtl="1" algn="ctr">
              <a:lnSpc>
                <a:spcPct val="100000"/>
              </a:lnSpc>
              <a:spcBef>
                <a:spcPts val="0"/>
              </a:spcBef>
              <a:spcAft>
                <a:spcPts val="0"/>
              </a:spcAft>
              <a:buSzPct val="111111"/>
              <a:buNone/>
            </a:pPr>
            <a:r>
              <a:t/>
            </a:r>
            <a:endParaRPr/>
          </a:p>
          <a:p>
            <a:pPr indent="0" lvl="0" marL="0" rtl="1" algn="ctr">
              <a:lnSpc>
                <a:spcPct val="100000"/>
              </a:lnSpc>
              <a:spcBef>
                <a:spcPts val="0"/>
              </a:spcBef>
              <a:spcAft>
                <a:spcPts val="0"/>
              </a:spcAft>
              <a:buSzPct val="111111"/>
              <a:buNone/>
            </a:pPr>
            <a:r>
              <a:t/>
            </a:r>
            <a:endParaRPr b="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g2c633ba7570_0_3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مقدمة: التعليم في حالات الطوارئ</a:t>
            </a:r>
            <a:endParaRPr/>
          </a:p>
        </p:txBody>
      </p:sp>
      <p:sp>
        <p:nvSpPr>
          <p:cNvPr id="64" name="Google Shape;64;g2c633ba7570_0_32"/>
          <p:cNvSpPr txBox="1"/>
          <p:nvPr>
            <p:ph idx="1" type="body"/>
          </p:nvPr>
        </p:nvSpPr>
        <p:spPr>
          <a:xfrm>
            <a:off x="191800" y="1051475"/>
            <a:ext cx="11822400" cy="4990800"/>
          </a:xfrm>
          <a:prstGeom prst="rect">
            <a:avLst/>
          </a:prstGeom>
          <a:noFill/>
          <a:ln>
            <a:noFill/>
          </a:ln>
        </p:spPr>
        <p:txBody>
          <a:bodyPr anchorCtr="0" anchor="t" bIns="117825" lIns="117825" spcFirstLastPara="1" rIns="117825" wrap="square" tIns="117825">
            <a:normAutofit/>
          </a:bodyPr>
          <a:lstStyle/>
          <a:p>
            <a:pPr indent="0" lvl="0" marL="0" rtl="1" algn="r">
              <a:spcBef>
                <a:spcPts val="0"/>
              </a:spcBef>
              <a:spcAft>
                <a:spcPts val="0"/>
              </a:spcAft>
              <a:buClr>
                <a:schemeClr val="dk1"/>
              </a:buClr>
              <a:buSzPts val="1100"/>
              <a:buFont typeface="Arial"/>
              <a:buNone/>
            </a:pPr>
            <a:r>
              <a:rPr lang="en-GB"/>
              <a:t>فرص التعلم الجيد لجميع الأعمار في حالات الأزمة، بما في ذلك تنمية الطفولة المبكرة، والتعليم الابتدائي والثانوي، والتعليم غير الرسمي، والتعليم التقني والمهني، والتعليم العالي وتعليم الكبار، تعد من أساسيات التعليم في حالات الطوارئ. هذا التعليم يوفر الحماية الجسدية والنفسي</a:t>
            </a:r>
            <a:r>
              <a:rPr lang="en-GB">
                <a:extLst>
                  <a:ext uri="http://customooxmlschemas.google.com/">
                    <go:slidesCustomData xmlns:go="http://customooxmlschemas.google.com/" textRoundtripDataId="1"/>
                  </a:ext>
                </a:extLst>
              </a:rPr>
              <a:t>ة الا</a:t>
            </a:r>
            <a:r>
              <a:rPr lang="en-GB"/>
              <a:t>جتماعية والإدراكية التي تساهم في الحفاظ على الحياة وانقاذها.</a:t>
            </a:r>
            <a:br>
              <a:rPr lang="en-GB"/>
            </a:br>
            <a:endParaRPr/>
          </a:p>
          <a:p>
            <a:pPr indent="0" lvl="0" marL="0" rtl="1" algn="r">
              <a:spcBef>
                <a:spcPts val="0"/>
              </a:spcBef>
              <a:spcAft>
                <a:spcPts val="0"/>
              </a:spcAft>
              <a:buClr>
                <a:schemeClr val="dk1"/>
              </a:buClr>
              <a:buSzPts val="1100"/>
              <a:buFont typeface="Arial"/>
              <a:buNone/>
            </a:pPr>
            <a:r>
              <a:rPr lang="en-GB"/>
              <a:t>تشمل حالات الأزمات الشائعة التي يستدعي فيها التعليم في حالات الطوارئ ضرورة وجوده: النزاعات والأزمات الممتدة، حالات العنف والتهجير القسري، الكوارث الطبيعية، وحالات الطوارئ الصحية العامة. ويُعتبر التعليم في حالات الطوارئ مفهومًا أوسع من مجرد "الاستجابة التعليمية في حالات الطوارئ"، على الرغم من أن الاستجابة التعليمية جزء أساسي من هذا المفهوم.</a:t>
            </a:r>
            <a:endParaRPr/>
          </a:p>
          <a:p>
            <a:pPr indent="0" lvl="0" marL="0" rtl="1" algn="r">
              <a:spcBef>
                <a:spcPts val="0"/>
              </a:spcBef>
              <a:spcAft>
                <a:spcPts val="0"/>
              </a:spcAft>
              <a:buSzPts val="2600"/>
              <a:buNone/>
            </a:pPr>
            <a:r>
              <a:t/>
            </a:r>
            <a:endParaRPr/>
          </a:p>
          <a:p>
            <a:pPr indent="0" lvl="0" marL="0" rtl="1" algn="r">
              <a:spcBef>
                <a:spcPts val="0"/>
              </a:spcBef>
              <a:spcAft>
                <a:spcPts val="0"/>
              </a:spcAft>
              <a:buSzPts val="2600"/>
              <a:buNone/>
            </a:pPr>
            <a:r>
              <a:t/>
            </a:r>
            <a:endParaRPr/>
          </a:p>
          <a:p>
            <a:pPr indent="0" lvl="0" marL="0" rtl="1" algn="r">
              <a:spcBef>
                <a:spcPts val="0"/>
              </a:spcBef>
              <a:spcAft>
                <a:spcPts val="0"/>
              </a:spcAft>
              <a:buSzPts val="2600"/>
              <a:buNone/>
            </a:pPr>
            <a:r>
              <a:rPr lang="en-GB" u="sng">
                <a:solidFill>
                  <a:schemeClr val="hlink"/>
                </a:solidFill>
                <a:hlinkClick r:id="rId3"/>
              </a:rPr>
              <a:t>المعايير الدنيا لشبكة المشتركة لوكالات التعليم في حالات الطوارئ: التأهب والاستجابة والتعافي.</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7"/>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8" name="Google Shape;318;p3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2820"/>
              <a:buNone/>
            </a:pPr>
            <a:r>
              <a:rPr lang="en-GB">
                <a:extLst>
                  <a:ext uri="http://customooxmlschemas.google.com/">
                    <go:slidesCustomData xmlns:go="http://customooxmlschemas.google.com/" textRoundtripDataId="19"/>
                  </a:ext>
                </a:extLst>
              </a:rPr>
              <a:t>الأهداف </a:t>
            </a:r>
            <a:r>
              <a:rPr lang="en-GB"/>
              <a:t>التعليمية</a:t>
            </a:r>
            <a:endParaRPr/>
          </a:p>
        </p:txBody>
      </p:sp>
      <p:sp>
        <p:nvSpPr>
          <p:cNvPr id="319" name="Google Shape;319;p37"/>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SzPts val="2600"/>
              <a:buNone/>
            </a:pPr>
            <a:r>
              <a:rPr lang="en-GB"/>
              <a:t>سيتمكن المشاركون بحلول نهاية هذه الجلسة من معرفة الآتي:</a:t>
            </a:r>
            <a:endParaRPr/>
          </a:p>
          <a:p>
            <a:pPr indent="-393700" lvl="0" marL="457200" rtl="1" algn="r">
              <a:lnSpc>
                <a:spcPct val="100000"/>
              </a:lnSpc>
              <a:spcBef>
                <a:spcPts val="1000"/>
              </a:spcBef>
              <a:spcAft>
                <a:spcPts val="0"/>
              </a:spcAft>
              <a:buSzPts val="2600"/>
              <a:buChar char="●"/>
            </a:pPr>
            <a:r>
              <a:rPr lang="en-GB"/>
              <a:t>كيف يمكن لأصحاب المصلحة الرئيسيين والعاملين في مجال التعليم التعاون لدعم التعليم الجامع. </a:t>
            </a:r>
            <a:endParaRPr/>
          </a:p>
          <a:p>
            <a:pPr indent="-393700" lvl="0" marL="457200" rtl="1" algn="r">
              <a:lnSpc>
                <a:spcPct val="100000"/>
              </a:lnSpc>
              <a:spcBef>
                <a:spcPts val="1000"/>
              </a:spcBef>
              <a:spcAft>
                <a:spcPts val="1000"/>
              </a:spcAft>
              <a:buSzPts val="2600"/>
              <a:buChar char="●"/>
            </a:pPr>
            <a:r>
              <a:rPr lang="en-GB">
                <a:extLst>
                  <a:ext uri="http://customooxmlschemas.google.com/">
                    <go:slidesCustomData xmlns:go="http://customooxmlschemas.google.com/" textRoundtripDataId="20"/>
                  </a:ext>
                </a:extLst>
              </a:rPr>
              <a:t>لماذا </a:t>
            </a:r>
            <a:r>
              <a:rPr lang="en-GB"/>
              <a:t>يحمل التعاون أهمية كبيرة بالنسبة لك حتى تتمكن من تحديد المتعلمين المستبعدين أو المعرضين لخطر الاستبعاد، وفهم سبب استبعادهم، وإيجاد الحلول.</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8"/>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1" algn="ctr">
              <a:lnSpc>
                <a:spcPct val="100000"/>
              </a:lnSpc>
              <a:spcBef>
                <a:spcPts val="0"/>
              </a:spcBef>
              <a:spcAft>
                <a:spcPts val="0"/>
              </a:spcAft>
              <a:buClr>
                <a:schemeClr val="dk1"/>
              </a:buClr>
              <a:buSzPct val="112820"/>
              <a:buFont typeface="Calibri"/>
              <a:buNone/>
            </a:pPr>
            <a:r>
              <a:rPr lang="en-GB"/>
              <a:t>قصة مينا </a:t>
            </a:r>
            <a:endParaRPr/>
          </a:p>
          <a:p>
            <a:pPr indent="0" lvl="0" marL="0" rtl="1" algn="ctr">
              <a:lnSpc>
                <a:spcPct val="100000"/>
              </a:lnSpc>
              <a:spcBef>
                <a:spcPts val="0"/>
              </a:spcBef>
              <a:spcAft>
                <a:spcPts val="0"/>
              </a:spcAft>
              <a:buClr>
                <a:schemeClr val="dk1"/>
              </a:buClr>
              <a:buSzPct val="151724"/>
              <a:buFont typeface="Calibri"/>
              <a:buNone/>
            </a:pPr>
            <a:r>
              <a:rPr b="0" i="1" lang="en-GB" sz="2900"/>
              <a:t>الفصل الرابع: دعم الجيران</a:t>
            </a:r>
            <a:endParaRPr b="0" i="1" sz="2900"/>
          </a:p>
        </p:txBody>
      </p:sp>
      <p:sp>
        <p:nvSpPr>
          <p:cNvPr id="325" name="Google Shape;325;p38"/>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26" name="Google Shape;326;p38"/>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SzPts val="2811"/>
              <a:buNone/>
            </a:pPr>
            <a:r>
              <a:rPr lang="en-GB"/>
              <a:t>في أحد الأيام، قال معلمنا المعتاد إن المدرسة بدأت ما يُسمى بـ "فريق الشمول</a:t>
            </a:r>
            <a:r>
              <a:rPr lang="en-GB">
                <a:extLst>
                  <a:ext uri="http://customooxmlschemas.google.com/">
                    <go:slidesCustomData xmlns:go="http://customooxmlschemas.google.com/" textRoundtripDataId="21"/>
                  </a:ext>
                </a:extLst>
              </a:rPr>
              <a:t> </a:t>
            </a:r>
            <a:r>
              <a:rPr lang="en-GB"/>
              <a:t>المدرسي". وأوضح أن هذه مجموعة من الأشخاص سيساعدون في تحسين المدرسة لتكون أفضل للجميع. في البداية، اعتقدنا أن هذا يعني أنهم سيشترون الكثير من المعدات، لذا طلبنا أجهزة كمبيوتر وأجهزة شحن تعمل بالطاقة الشمسية! كان الأمر مخيبًا للآمال عندما قال المعلم إنه لم يعد هناك أموال للمدرسة. وبدلاً من ذلك، سأل المعلم إذا كان هناك أحد من الفصل يرغب في الانضمام إلى المجموعة كممثل للطلاب. كنت أرغب في رفع يدي، لكنني كنت متوترة جدًا. لم أكن أريد أن يركز الجميع علي. شعرت بالحرج الشديد لأن ظهري يبدو بشكل مختلف، وأنا أعلم أنني أتحدث بلهجة مختلفة عن الآخرين. في تلك الليلة، أخبرت والدي عن هذا الفريق، فقالت أمي إنها ربما تستطيع التطوع للانضمام إلى المجموعة. كانت مسؤولة عن حسابات شركة صغيرة قبل أن نهرب، ولم تتمكن حتى الآن من العثور على عمل. فكرت أنها قد تتمكن من استخدام مهاراتها لخدمة المدرسة.</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9"/>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1" algn="ctr">
              <a:lnSpc>
                <a:spcPct val="100000"/>
              </a:lnSpc>
              <a:spcBef>
                <a:spcPts val="0"/>
              </a:spcBef>
              <a:spcAft>
                <a:spcPts val="0"/>
              </a:spcAft>
              <a:buClr>
                <a:schemeClr val="dk1"/>
              </a:buClr>
              <a:buSzPct val="112820"/>
              <a:buFont typeface="Calibri"/>
              <a:buNone/>
            </a:pPr>
            <a:r>
              <a:rPr lang="en-GB"/>
              <a:t>قصة مينا </a:t>
            </a:r>
            <a:endParaRPr/>
          </a:p>
          <a:p>
            <a:pPr indent="0" lvl="0" marL="0" rtl="1" algn="ctr">
              <a:lnSpc>
                <a:spcPct val="100000"/>
              </a:lnSpc>
              <a:spcBef>
                <a:spcPts val="0"/>
              </a:spcBef>
              <a:spcAft>
                <a:spcPts val="0"/>
              </a:spcAft>
              <a:buClr>
                <a:schemeClr val="dk1"/>
              </a:buClr>
              <a:buSzPct val="151724"/>
              <a:buFont typeface="Calibri"/>
              <a:buNone/>
            </a:pPr>
            <a:r>
              <a:rPr b="0" i="1" lang="en-GB" sz="2900"/>
              <a:t>تابع الفصل الرابع</a:t>
            </a:r>
            <a:endParaRPr b="0" i="1" sz="2900"/>
          </a:p>
        </p:txBody>
      </p:sp>
      <p:sp>
        <p:nvSpPr>
          <p:cNvPr id="332" name="Google Shape;332;p39"/>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33" name="Google Shape;333;p39"/>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SzPts val="2600"/>
              <a:buNone/>
            </a:pPr>
            <a:r>
              <a:rPr lang="en-GB">
                <a:solidFill>
                  <a:schemeClr val="dk1"/>
                </a:solidFill>
              </a:rPr>
              <a:t>لم تخبرني أمي بما حدث في اجتماعات فريق الدمج بالمدرسة. لكن في أحد الأيام، عرضت عليّ إحدى الجارات التي تعمل في شركة قريبة من المدرسة السماح لي بالجلوس على الجزء الخلفي من دراجتها في الصباح، لأنه يتعين علينا أن نصل في نفس الوقت. لا يمكنها اصطحابي إلى المنزل بعد المدرسة لأنها ستكون ما تزال في العمل. لكن يمكن على الأقل أن أختصر رحلة الذهاب كل يوم. والآن لدي المزيد من الطاقة للعب مع أختي ومساعدة أمي في رعاية أخي الصغير بعد المدرسة. لم أعد متعبةً جدا في الصف في الصباح.</a:t>
            </a:r>
            <a:endParaRPr>
              <a:solidFill>
                <a:schemeClr val="dk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لماذا يعد التعاون مهماً؟</a:t>
            </a:r>
            <a:endParaRPr/>
          </a:p>
        </p:txBody>
      </p:sp>
      <p:sp>
        <p:nvSpPr>
          <p:cNvPr id="339" name="Google Shape;339;p40"/>
          <p:cNvSpPr txBox="1"/>
          <p:nvPr>
            <p:ph idx="1" type="body"/>
          </p:nvPr>
        </p:nvSpPr>
        <p:spPr>
          <a:xfrm>
            <a:off x="191800" y="1329075"/>
            <a:ext cx="11822400" cy="4367700"/>
          </a:xfrm>
          <a:prstGeom prst="rect">
            <a:avLst/>
          </a:prstGeom>
          <a:noFill/>
          <a:ln>
            <a:noFill/>
          </a:ln>
        </p:spPr>
        <p:txBody>
          <a:bodyPr anchorCtr="0" anchor="t" bIns="117825" lIns="117825" spcFirstLastPara="1" rIns="117825" wrap="square" tIns="117825">
            <a:normAutofit/>
          </a:bodyPr>
          <a:lstStyle/>
          <a:p>
            <a:pPr indent="-393700" lvl="0" marL="457200" rtl="1" algn="just">
              <a:lnSpc>
                <a:spcPct val="100000"/>
              </a:lnSpc>
              <a:spcBef>
                <a:spcPts val="0"/>
              </a:spcBef>
              <a:spcAft>
                <a:spcPts val="0"/>
              </a:spcAft>
              <a:buSzPts val="2600"/>
              <a:buChar char="●"/>
            </a:pPr>
            <a:r>
              <a:rPr lang="en-GB"/>
              <a:t>يساعدنا العمل والمناقشة مع الآخرين على فهم الحواجز التي تحول دون التعليم الجامع، ومن يتأثر، وكيفية معالجة العوائق، وما الذي يعمل بشكل جيد بالفعل والذي يمكننا البناء عليه.</a:t>
            </a:r>
            <a:endParaRPr/>
          </a:p>
          <a:p>
            <a:pPr indent="0" lvl="0" marL="457200" rtl="1" algn="just">
              <a:lnSpc>
                <a:spcPct val="100000"/>
              </a:lnSpc>
              <a:spcBef>
                <a:spcPts val="0"/>
              </a:spcBef>
              <a:spcAft>
                <a:spcPts val="0"/>
              </a:spcAft>
              <a:buSzPts val="2600"/>
              <a:buNone/>
            </a:pPr>
            <a:r>
              <a:t/>
            </a:r>
            <a:endParaRPr/>
          </a:p>
          <a:p>
            <a:pPr indent="-393700" lvl="0" marL="457200" rtl="1" algn="just">
              <a:lnSpc>
                <a:spcPct val="100000"/>
              </a:lnSpc>
              <a:spcBef>
                <a:spcPts val="0"/>
              </a:spcBef>
              <a:spcAft>
                <a:spcPts val="0"/>
              </a:spcAft>
              <a:buSzPts val="2600"/>
              <a:buChar char="●"/>
            </a:pPr>
            <a:r>
              <a:rPr lang="en-GB"/>
              <a:t>يكون حل المشكلات من خلال الترتيبات التيسيرية المعقولة والتصميم الشامل للتعلم أكثر فعالية وملاءمة إذا تعاون الأشخاص وتبادلوا الأفكار.</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r">
              <a:lnSpc>
                <a:spcPct val="100000"/>
              </a:lnSpc>
              <a:spcBef>
                <a:spcPts val="0"/>
              </a:spcBef>
              <a:spcAft>
                <a:spcPts val="0"/>
              </a:spcAft>
              <a:buSzPct val="111111"/>
              <a:buNone/>
            </a:pPr>
            <a:r>
              <a:rPr lang="en-GB"/>
              <a:t>من يود المساهمة؟</a:t>
            </a:r>
            <a:endParaRPr/>
          </a:p>
        </p:txBody>
      </p:sp>
      <p:sp>
        <p:nvSpPr>
          <p:cNvPr id="345" name="Google Shape;345;p41"/>
          <p:cNvSpPr txBox="1"/>
          <p:nvPr>
            <p:ph idx="1" type="body"/>
          </p:nvPr>
        </p:nvSpPr>
        <p:spPr>
          <a:xfrm>
            <a:off x="191800" y="12038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1" algn="r">
              <a:lnSpc>
                <a:spcPct val="100000"/>
              </a:lnSpc>
              <a:spcBef>
                <a:spcPts val="0"/>
              </a:spcBef>
              <a:spcAft>
                <a:spcPts val="0"/>
              </a:spcAft>
              <a:buSzPts val="2600"/>
              <a:buChar char="●"/>
            </a:pPr>
            <a:r>
              <a:rPr lang="en-GB"/>
              <a:t>المُتعلمون</a:t>
            </a:r>
            <a:endParaRPr/>
          </a:p>
          <a:p>
            <a:pPr indent="-393700" lvl="0" marL="457200" rtl="1" algn="r">
              <a:lnSpc>
                <a:spcPct val="100000"/>
              </a:lnSpc>
              <a:spcBef>
                <a:spcPts val="1000"/>
              </a:spcBef>
              <a:spcAft>
                <a:spcPts val="0"/>
              </a:spcAft>
              <a:buSzPts val="2600"/>
              <a:buChar char="●"/>
            </a:pPr>
            <a:r>
              <a:rPr lang="en-GB"/>
              <a:t>الآباء ومقدمو الرعاية والأوصياء الآخرون وأفراد الأسرة</a:t>
            </a:r>
            <a:endParaRPr/>
          </a:p>
          <a:p>
            <a:pPr indent="-393700" lvl="0" marL="457200" rtl="1" algn="r">
              <a:lnSpc>
                <a:spcPct val="100000"/>
              </a:lnSpc>
              <a:spcBef>
                <a:spcPts val="1000"/>
              </a:spcBef>
              <a:spcAft>
                <a:spcPts val="0"/>
              </a:spcAft>
              <a:buSzPts val="2600"/>
              <a:buChar char="●"/>
            </a:pPr>
            <a:r>
              <a:rPr lang="en-GB"/>
              <a:t>المدرسون</a:t>
            </a:r>
            <a:endParaRPr/>
          </a:p>
          <a:p>
            <a:pPr indent="-393700" lvl="0" marL="457200" rtl="1" algn="r">
              <a:lnSpc>
                <a:spcPct val="100000"/>
              </a:lnSpc>
              <a:spcBef>
                <a:spcPts val="1000"/>
              </a:spcBef>
              <a:spcAft>
                <a:spcPts val="1000"/>
              </a:spcAft>
              <a:buSzPts val="2600"/>
              <a:buChar char="●"/>
            </a:pPr>
            <a:r>
              <a:rPr lang="en-GB"/>
              <a:t>فرق الشمول</a:t>
            </a:r>
            <a:r>
              <a:rPr lang="en-GB">
                <a:extLst>
                  <a:ext uri="http://customooxmlschemas.google.com/">
                    <go:slidesCustomData xmlns:go="http://customooxmlschemas.google.com/" textRoundtripDataId="22"/>
                  </a:ext>
                </a:extLst>
              </a:rPr>
              <a:t> </a:t>
            </a:r>
            <a:r>
              <a:rPr lang="en-GB"/>
              <a:t>المدرسية (أو مجموعات ولجان أصحاب المصلحة المتعددين الأخرى)</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من هم أصحاب المصلحة الرئيسيون الذين يجب عليك إشراكهم في فريق الشمول</a:t>
            </a:r>
            <a:r>
              <a:rPr lang="en-GB">
                <a:extLst>
                  <a:ext uri="http://customooxmlschemas.google.com/">
                    <go:slidesCustomData xmlns:go="http://customooxmlschemas.google.com/" textRoundtripDataId="23"/>
                  </a:ext>
                </a:extLst>
              </a:rPr>
              <a:t> </a:t>
            </a:r>
            <a:r>
              <a:rPr lang="en-GB"/>
              <a:t>المدرسي أو ما شابه ذلك؟</a:t>
            </a:r>
            <a:endParaRPr/>
          </a:p>
        </p:txBody>
      </p:sp>
      <p:sp>
        <p:nvSpPr>
          <p:cNvPr id="351" name="Google Shape;351;p42"/>
          <p:cNvSpPr txBox="1"/>
          <p:nvPr>
            <p:ph idx="1" type="body"/>
          </p:nvPr>
        </p:nvSpPr>
        <p:spPr>
          <a:xfrm>
            <a:off x="191800" y="1587800"/>
            <a:ext cx="11822400" cy="4261200"/>
          </a:xfrm>
          <a:prstGeom prst="rect">
            <a:avLst/>
          </a:prstGeom>
          <a:noFill/>
          <a:ln>
            <a:noFill/>
          </a:ln>
        </p:spPr>
        <p:txBody>
          <a:bodyPr anchorCtr="0" anchor="t" bIns="117825" lIns="117825" spcFirstLastPara="1" rIns="117825" wrap="square" tIns="117825">
            <a:normAutofit/>
          </a:bodyPr>
          <a:lstStyle/>
          <a:p>
            <a:pPr indent="-393700" lvl="0" marL="457200" rtl="1" algn="r">
              <a:lnSpc>
                <a:spcPct val="100000"/>
              </a:lnSpc>
              <a:spcBef>
                <a:spcPts val="0"/>
              </a:spcBef>
              <a:spcAft>
                <a:spcPts val="0"/>
              </a:spcAft>
              <a:buSzPts val="2600"/>
              <a:buChar char="●"/>
            </a:pPr>
            <a:r>
              <a:rPr lang="en-GB"/>
              <a:t>أعضاء منظمات الأشخاص ذوي الإعاقة (OPDs)</a:t>
            </a:r>
            <a:endParaRPr/>
          </a:p>
          <a:p>
            <a:pPr indent="-393700" lvl="0" marL="457200" rtl="1" algn="r">
              <a:lnSpc>
                <a:spcPct val="100000"/>
              </a:lnSpc>
              <a:spcBef>
                <a:spcPts val="1000"/>
              </a:spcBef>
              <a:spcAft>
                <a:spcPts val="0"/>
              </a:spcAft>
              <a:buSzPts val="2600"/>
              <a:buChar char="●"/>
            </a:pPr>
            <a:r>
              <a:rPr lang="en-GB"/>
              <a:t>الجيران</a:t>
            </a:r>
            <a:endParaRPr/>
          </a:p>
          <a:p>
            <a:pPr indent="-393700" lvl="0" marL="457200" rtl="1" algn="r">
              <a:lnSpc>
                <a:spcPct val="100000"/>
              </a:lnSpc>
              <a:spcBef>
                <a:spcPts val="1000"/>
              </a:spcBef>
              <a:spcAft>
                <a:spcPts val="0"/>
              </a:spcAft>
              <a:buSzPts val="2600"/>
              <a:buChar char="●"/>
            </a:pPr>
            <a:r>
              <a:rPr lang="en-GB"/>
              <a:t>الشركات المحلية وأصحاب العمل</a:t>
            </a:r>
            <a:endParaRPr/>
          </a:p>
          <a:p>
            <a:pPr indent="-393700" lvl="0" marL="457200" rtl="1" algn="r">
              <a:lnSpc>
                <a:spcPct val="100000"/>
              </a:lnSpc>
              <a:spcBef>
                <a:spcPts val="1000"/>
              </a:spcBef>
              <a:spcAft>
                <a:spcPts val="0"/>
              </a:spcAft>
              <a:buSzPts val="2600"/>
              <a:buChar char="●"/>
            </a:pPr>
            <a:r>
              <a:rPr lang="en-GB"/>
              <a:t>مقدمو الخدمات المحليون (الصحة والرعاية الاجتماعية، على سبيل المثال)</a:t>
            </a:r>
            <a:endParaRPr/>
          </a:p>
          <a:p>
            <a:pPr indent="-393700" lvl="0" marL="457200" rtl="1" algn="r">
              <a:lnSpc>
                <a:spcPct val="100000"/>
              </a:lnSpc>
              <a:spcBef>
                <a:spcPts val="1000"/>
              </a:spcBef>
              <a:spcAft>
                <a:spcPts val="0"/>
              </a:spcAft>
              <a:buSzPts val="2600"/>
              <a:buChar char="●"/>
            </a:pPr>
            <a:r>
              <a:rPr lang="en-GB"/>
              <a:t>رجال الدين</a:t>
            </a:r>
            <a:endParaRPr/>
          </a:p>
          <a:p>
            <a:pPr indent="0" lvl="0" marL="457200" rtl="1" algn="r">
              <a:lnSpc>
                <a:spcPct val="100000"/>
              </a:lnSpc>
              <a:spcBef>
                <a:spcPts val="1000"/>
              </a:spcBef>
              <a:spcAft>
                <a:spcPts val="0"/>
              </a:spcAft>
              <a:buSzPts val="2600"/>
              <a:buNone/>
            </a:pPr>
            <a:r>
              <a:t/>
            </a:r>
            <a:endParaRPr/>
          </a:p>
          <a:p>
            <a:pPr indent="0" lvl="0" marL="0" rtl="1" algn="r">
              <a:lnSpc>
                <a:spcPct val="100000"/>
              </a:lnSpc>
              <a:spcBef>
                <a:spcPts val="1000"/>
              </a:spcBef>
              <a:spcAft>
                <a:spcPts val="1000"/>
              </a:spcAft>
              <a:buClr>
                <a:schemeClr val="dk1"/>
              </a:buClr>
              <a:buSzPts val="2600"/>
              <a:buFont typeface="Arial"/>
              <a:buNone/>
            </a:pPr>
            <a:r>
              <a:rPr lang="en-GB"/>
              <a:t>فكر في الأشخاص الآخرين في سياقك الذين يمكنهم أو ينبغي عليهم المشاركة في دعم التعليم الشامل.</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3"/>
          <p:cNvSpPr txBox="1"/>
          <p:nvPr/>
        </p:nvSpPr>
        <p:spPr>
          <a:xfrm>
            <a:off x="2647679" y="1407493"/>
            <a:ext cx="8997900" cy="4617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sp>
        <p:nvSpPr>
          <p:cNvPr id="358" name="Google Shape;358;p4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النشاط السادس: أهمية التعاون</a:t>
            </a:r>
            <a:endParaRPr/>
          </a:p>
        </p:txBody>
      </p:sp>
      <p:sp>
        <p:nvSpPr>
          <p:cNvPr id="359" name="Google Shape;359;p43"/>
          <p:cNvSpPr txBox="1"/>
          <p:nvPr>
            <p:ph idx="1" type="body"/>
          </p:nvPr>
        </p:nvSpPr>
        <p:spPr>
          <a:xfrm>
            <a:off x="191800" y="1051475"/>
            <a:ext cx="11822400" cy="4778700"/>
          </a:xfrm>
          <a:prstGeom prst="rect">
            <a:avLst/>
          </a:prstGeom>
          <a:noFill/>
          <a:ln>
            <a:noFill/>
          </a:ln>
        </p:spPr>
        <p:txBody>
          <a:bodyPr anchorCtr="0" anchor="t" bIns="117825" lIns="117825" spcFirstLastPara="1" rIns="117825" wrap="square" tIns="117825">
            <a:normAutofit lnSpcReduction="10000"/>
          </a:bodyPr>
          <a:lstStyle/>
          <a:p>
            <a:pPr indent="0" lvl="0" marL="0" rtl="1" algn="r">
              <a:lnSpc>
                <a:spcPct val="100000"/>
              </a:lnSpc>
              <a:spcBef>
                <a:spcPts val="0"/>
              </a:spcBef>
              <a:spcAft>
                <a:spcPts val="0"/>
              </a:spcAft>
              <a:buSzPts val="2811"/>
              <a:buNone/>
            </a:pPr>
            <a:r>
              <a:rPr lang="en-GB">
                <a:solidFill>
                  <a:schemeClr val="dk1"/>
                </a:solidFill>
              </a:rPr>
              <a:t>ستعمل كل مجموعة في "محطة" مختلفة من الغرفة وتؤدي مهمة مختلفة.</a:t>
            </a:r>
            <a:endParaRPr>
              <a:solidFill>
                <a:schemeClr val="dk1"/>
              </a:solidFill>
            </a:endParaRPr>
          </a:p>
          <a:p>
            <a:pPr indent="0" lvl="0" marL="457200" rtl="1" algn="r">
              <a:lnSpc>
                <a:spcPct val="100000"/>
              </a:lnSpc>
              <a:spcBef>
                <a:spcPts val="0"/>
              </a:spcBef>
              <a:spcAft>
                <a:spcPts val="0"/>
              </a:spcAft>
              <a:buSzPts val="2811"/>
              <a:buNone/>
            </a:pPr>
            <a:r>
              <a:t/>
            </a:r>
            <a:endParaRPr>
              <a:solidFill>
                <a:schemeClr val="dk1"/>
              </a:solidFill>
            </a:endParaRPr>
          </a:p>
          <a:p>
            <a:pPr indent="-407086" lvl="0" marL="457200" rtl="1" algn="r">
              <a:lnSpc>
                <a:spcPct val="100000"/>
              </a:lnSpc>
              <a:spcBef>
                <a:spcPts val="1000"/>
              </a:spcBef>
              <a:spcAft>
                <a:spcPts val="0"/>
              </a:spcAft>
              <a:buClr>
                <a:schemeClr val="dk1"/>
              </a:buClr>
              <a:buSzPts val="2811"/>
              <a:buChar char="●"/>
            </a:pPr>
            <a:r>
              <a:rPr b="1" lang="en-GB">
                <a:solidFill>
                  <a:schemeClr val="dk1"/>
                </a:solidFill>
              </a:rPr>
              <a:t>المحطة 1 </a:t>
            </a:r>
            <a:r>
              <a:rPr lang="en-GB">
                <a:solidFill>
                  <a:schemeClr val="dk1"/>
                </a:solidFill>
              </a:rPr>
              <a:t>– ناقش كيف يمكنك </a:t>
            </a:r>
            <a:r>
              <a:rPr b="1" lang="en-GB">
                <a:solidFill>
                  <a:schemeClr val="dk1"/>
                </a:solidFill>
              </a:rPr>
              <a:t>تصميم نشاط تشاركي </a:t>
            </a:r>
            <a:r>
              <a:rPr lang="en-GB">
                <a:solidFill>
                  <a:schemeClr val="dk1"/>
                </a:solidFill>
              </a:rPr>
              <a:t>لمساعدة الأطفال ذوي الإعاقة وغير ذوي الإعاقة على شرح ما يجعلهم يشعرون بأنهم مشمولون أو مستبعدون في التعليم.</a:t>
            </a:r>
            <a:endParaRPr>
              <a:solidFill>
                <a:schemeClr val="dk1"/>
              </a:solidFill>
            </a:endParaRPr>
          </a:p>
          <a:p>
            <a:pPr indent="-407086" lvl="0" marL="457200" rtl="1" algn="r">
              <a:lnSpc>
                <a:spcPct val="100000"/>
              </a:lnSpc>
              <a:spcBef>
                <a:spcPts val="1000"/>
              </a:spcBef>
              <a:spcAft>
                <a:spcPts val="0"/>
              </a:spcAft>
              <a:buClr>
                <a:schemeClr val="dk1"/>
              </a:buClr>
              <a:buSzPts val="2811"/>
              <a:buChar char="●"/>
            </a:pPr>
            <a:r>
              <a:rPr b="1" lang="en-GB">
                <a:solidFill>
                  <a:schemeClr val="dk1"/>
                </a:solidFill>
              </a:rPr>
              <a:t>المحطة 2 </a:t>
            </a:r>
            <a:r>
              <a:rPr lang="en-GB">
                <a:solidFill>
                  <a:schemeClr val="dk1"/>
                </a:solidFill>
              </a:rPr>
              <a:t>– </a:t>
            </a:r>
            <a:r>
              <a:rPr b="1" lang="en-GB">
                <a:solidFill>
                  <a:schemeClr val="dk1"/>
                </a:solidFill>
              </a:rPr>
              <a:t>قم بإنشاء تمثيلية </a:t>
            </a:r>
            <a:r>
              <a:rPr lang="en-GB">
                <a:solidFill>
                  <a:schemeClr val="dk1"/>
                </a:solidFill>
              </a:rPr>
              <a:t>لإظهار بعض الأشياء التي يمكن للوالدين وأفراد الأسرة المساهمة بها في فريق الشمول</a:t>
            </a:r>
            <a:r>
              <a:rPr lang="en-GB">
                <a:solidFill>
                  <a:schemeClr val="dk1"/>
                </a:solidFill>
                <a:extLst>
                  <a:ext uri="http://customooxmlschemas.google.com/">
                    <go:slidesCustomData xmlns:go="http://customooxmlschemas.google.com/" textRoundtripDataId="24"/>
                  </a:ext>
                </a:extLst>
              </a:rPr>
              <a:t> </a:t>
            </a:r>
            <a:r>
              <a:rPr lang="en-GB">
                <a:solidFill>
                  <a:schemeClr val="dk1"/>
                </a:solidFill>
              </a:rPr>
              <a:t>بالمدرسة.</a:t>
            </a:r>
            <a:endParaRPr>
              <a:solidFill>
                <a:schemeClr val="dk1"/>
              </a:solidFill>
            </a:endParaRPr>
          </a:p>
          <a:p>
            <a:pPr indent="-407086" lvl="0" marL="457200" rtl="1" algn="r">
              <a:lnSpc>
                <a:spcPct val="100000"/>
              </a:lnSpc>
              <a:spcBef>
                <a:spcPts val="1000"/>
              </a:spcBef>
              <a:spcAft>
                <a:spcPts val="0"/>
              </a:spcAft>
              <a:buSzPts val="2811"/>
              <a:buChar char="●"/>
            </a:pPr>
            <a:r>
              <a:rPr b="1" lang="en-GB"/>
              <a:t>المحطة 3</a:t>
            </a:r>
            <a:r>
              <a:rPr lang="en-GB"/>
              <a:t> - تبادل الأفكار حول 15 طريقة على الأقل يمكن من خلالها للمعلمين وموظفي المدرسة التعاون لجعل التعليم ومدرستهم أكثر شمولاً.</a:t>
            </a:r>
            <a:endParaRPr/>
          </a:p>
          <a:p>
            <a:pPr indent="-407086" lvl="0" marL="457200" rtl="1" algn="r">
              <a:lnSpc>
                <a:spcPct val="100000"/>
              </a:lnSpc>
              <a:spcBef>
                <a:spcPts val="1000"/>
              </a:spcBef>
              <a:spcAft>
                <a:spcPts val="1000"/>
              </a:spcAft>
              <a:buSzPts val="2811"/>
              <a:buChar char="●"/>
            </a:pPr>
            <a:r>
              <a:rPr b="1" lang="en-GB"/>
              <a:t>المحطة 4 </a:t>
            </a:r>
            <a:r>
              <a:rPr lang="en-GB"/>
              <a:t>- ارسم خريطة ذهنية توضح من تعتقد أنه يمكن أن يكون عضواً في فريق الشمول</a:t>
            </a:r>
            <a:r>
              <a:rPr lang="en-GB">
                <a:extLst>
                  <a:ext uri="http://customooxmlschemas.google.com/">
                    <go:slidesCustomData xmlns:go="http://customooxmlschemas.google.com/" textRoundtripDataId="25"/>
                  </a:ext>
                </a:extLst>
              </a:rPr>
              <a:t> </a:t>
            </a:r>
            <a:r>
              <a:rPr lang="en-GB"/>
              <a:t>المدرسي في سياقك الخاص، وما هو الدور الذي يمكنك لعبه، أو ما الذي يمكن أن يساهم في فريق الشمول</a:t>
            </a:r>
            <a:r>
              <a:rPr lang="en-GB">
                <a:extLst>
                  <a:ext uri="http://customooxmlschemas.google.com/">
                    <go:slidesCustomData xmlns:go="http://customooxmlschemas.google.com/" textRoundtripDataId="26"/>
                  </a:ext>
                </a:extLst>
              </a:rPr>
              <a:t> </a:t>
            </a:r>
            <a:r>
              <a:rPr lang="en-GB"/>
              <a:t>المدرسي.</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4"/>
          <p:cNvSpPr txBox="1"/>
          <p:nvPr/>
        </p:nvSpPr>
        <p:spPr>
          <a:xfrm>
            <a:off x="2647679" y="1407493"/>
            <a:ext cx="8997900" cy="4617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sp>
        <p:nvSpPr>
          <p:cNvPr id="366" name="Google Shape;366;p44"/>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النشاط السادس: أهمية التعاون</a:t>
            </a:r>
            <a:endParaRPr/>
          </a:p>
        </p:txBody>
      </p:sp>
      <p:sp>
        <p:nvSpPr>
          <p:cNvPr id="367" name="Google Shape;367;p44"/>
          <p:cNvSpPr txBox="1"/>
          <p:nvPr>
            <p:ph idx="1" type="body"/>
          </p:nvPr>
        </p:nvSpPr>
        <p:spPr>
          <a:xfrm>
            <a:off x="191800" y="1051475"/>
            <a:ext cx="11822400" cy="47787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Clr>
                <a:schemeClr val="dk1"/>
              </a:buClr>
              <a:buSzPts val="2600"/>
              <a:buFont typeface="Arial"/>
              <a:buNone/>
            </a:pPr>
            <a:r>
              <a:t/>
            </a:r>
            <a:endParaRPr b="1"/>
          </a:p>
          <a:p>
            <a:pPr indent="0" lvl="0" marL="0" rtl="1" algn="r">
              <a:lnSpc>
                <a:spcPct val="100000"/>
              </a:lnSpc>
              <a:spcBef>
                <a:spcPts val="0"/>
              </a:spcBef>
              <a:spcAft>
                <a:spcPts val="0"/>
              </a:spcAft>
              <a:buClr>
                <a:schemeClr val="dk1"/>
              </a:buClr>
              <a:buSzPts val="2600"/>
              <a:buFont typeface="Arial"/>
              <a:buNone/>
            </a:pPr>
            <a:r>
              <a:rPr b="1" lang="en-GB"/>
              <a:t>ملاحظات على المناقشات في المحطات الأربعة</a:t>
            </a:r>
            <a:endParaRPr b="1"/>
          </a:p>
          <a:p>
            <a:pPr indent="0" lvl="0" marL="0" rtl="1" algn="r">
              <a:lnSpc>
                <a:spcPct val="100000"/>
              </a:lnSpc>
              <a:spcBef>
                <a:spcPts val="0"/>
              </a:spcBef>
              <a:spcAft>
                <a:spcPts val="0"/>
              </a:spcAft>
              <a:buClr>
                <a:schemeClr val="dk1"/>
              </a:buClr>
              <a:buSzPts val="2600"/>
              <a:buFont typeface="Arial"/>
              <a:buNone/>
            </a:pPr>
            <a:r>
              <a:t/>
            </a:r>
            <a:endParaRPr/>
          </a:p>
          <a:p>
            <a:pPr indent="0" lvl="0" marL="0" rtl="1" algn="r">
              <a:lnSpc>
                <a:spcPct val="100000"/>
              </a:lnSpc>
              <a:spcBef>
                <a:spcPts val="0"/>
              </a:spcBef>
              <a:spcAft>
                <a:spcPts val="0"/>
              </a:spcAft>
              <a:buClr>
                <a:schemeClr val="dk1"/>
              </a:buClr>
              <a:buSzPts val="2600"/>
              <a:buFont typeface="Arial"/>
              <a:buNone/>
            </a:pPr>
            <a:r>
              <a:rPr lang="en-GB"/>
              <a:t>لو </a:t>
            </a:r>
            <a:r>
              <a:rPr lang="en-GB"/>
              <a:t>لديك </a:t>
            </a:r>
            <a:r>
              <a:rPr lang="en-GB"/>
              <a:t>دقيقتين لتقديم نصيحة لزملائك حول القضايا التي ناقشتها في مجموعتك قبل مغادرتهم لزيارة المشروع. ما النصيحة التي ستقدمها لهم؟</a:t>
            </a:r>
            <a:endParaRPr>
              <a:solidFill>
                <a:schemeClr val="dk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45"/>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73" name="Google Shape;373;p4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rPr lang="en-GB"/>
              <a:t>الجلسة 4 - ملخص</a:t>
            </a:r>
            <a:endParaRPr/>
          </a:p>
        </p:txBody>
      </p:sp>
      <p:sp>
        <p:nvSpPr>
          <p:cNvPr id="374" name="Google Shape;374;p45"/>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1" algn="just">
              <a:lnSpc>
                <a:spcPct val="100000"/>
              </a:lnSpc>
              <a:spcBef>
                <a:spcPts val="0"/>
              </a:spcBef>
              <a:spcAft>
                <a:spcPts val="0"/>
              </a:spcAft>
              <a:buSzPts val="2600"/>
              <a:buChar char="●"/>
            </a:pPr>
            <a:r>
              <a:rPr lang="en-GB"/>
              <a:t>يساعدنا التعاون على فهم الحواجز التي تحول دون التعليم الجامع، ومن يتأثر به، وكيفية التعامل مع تلك الحواجز على مستوى النظام والفرد. </a:t>
            </a:r>
            <a:endParaRPr/>
          </a:p>
          <a:p>
            <a:pPr indent="-393700" lvl="0" marL="457200" rtl="1" algn="just">
              <a:lnSpc>
                <a:spcPct val="100000"/>
              </a:lnSpc>
              <a:spcBef>
                <a:spcPts val="1000"/>
              </a:spcBef>
              <a:spcAft>
                <a:spcPts val="0"/>
              </a:spcAft>
              <a:buSzPts val="2600"/>
              <a:buChar char="●"/>
            </a:pPr>
            <a:r>
              <a:rPr lang="en-GB"/>
              <a:t>يجب علينا الاستماع إلى المتعلمين من جميع الأعمار والقدرات وأولياء الأمور ومقدمي الرعاية. </a:t>
            </a:r>
            <a:endParaRPr/>
          </a:p>
          <a:p>
            <a:pPr indent="-393700" lvl="0" marL="457200" rtl="1" algn="just">
              <a:lnSpc>
                <a:spcPct val="100000"/>
              </a:lnSpc>
              <a:spcBef>
                <a:spcPts val="1000"/>
              </a:spcBef>
              <a:spcAft>
                <a:spcPts val="0"/>
              </a:spcAft>
              <a:buSzPts val="2600"/>
              <a:buChar char="●"/>
            </a:pPr>
            <a:r>
              <a:rPr lang="en-GB"/>
              <a:t>يجب على المعلمين العمل بشكل وثيق معاً لتحسين تعليمهم ودعم بعضهم البعض. </a:t>
            </a:r>
            <a:endParaRPr/>
          </a:p>
          <a:p>
            <a:pPr indent="-393700" lvl="0" marL="457200" rtl="1" algn="just">
              <a:lnSpc>
                <a:spcPct val="100000"/>
              </a:lnSpc>
              <a:spcBef>
                <a:spcPts val="1000"/>
              </a:spcBef>
              <a:spcAft>
                <a:spcPts val="1000"/>
              </a:spcAft>
              <a:buSzPts val="2600"/>
              <a:buChar char="●"/>
            </a:pPr>
            <a:r>
              <a:rPr lang="en-GB"/>
              <a:t>يجب علينا خلق فرص لمجموعات أصحاب المصلحة المتعددين للعمل معاً كمورد مجتمعي لحل المشكلات والدعوة إلى التغيير.</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2"/>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70" name="Google Shape;70;p2"/>
          <p:cNvSpPr txBox="1"/>
          <p:nvPr>
            <p:ph type="title"/>
          </p:nvPr>
        </p:nvSpPr>
        <p:spPr>
          <a:xfrm>
            <a:off x="217875" y="1814625"/>
            <a:ext cx="11735100" cy="2648100"/>
          </a:xfrm>
          <a:prstGeom prst="rect">
            <a:avLst/>
          </a:prstGeom>
          <a:noFill/>
          <a:ln>
            <a:noFill/>
          </a:ln>
        </p:spPr>
        <p:txBody>
          <a:bodyPr anchorCtr="0" anchor="t" bIns="117825" lIns="117825" spcFirstLastPara="1" rIns="117825" wrap="square" tIns="117825">
            <a:normAutofit fontScale="90000"/>
          </a:bodyPr>
          <a:lstStyle/>
          <a:p>
            <a:pPr indent="0" lvl="0" marL="0" rtl="1" algn="ctr">
              <a:lnSpc>
                <a:spcPct val="100000"/>
              </a:lnSpc>
              <a:spcBef>
                <a:spcPts val="0"/>
              </a:spcBef>
              <a:spcAft>
                <a:spcPts val="0"/>
              </a:spcAft>
              <a:buSzPct val="111111"/>
              <a:buNone/>
            </a:pPr>
            <a:r>
              <a:t/>
            </a:r>
            <a:endParaRPr/>
          </a:p>
          <a:p>
            <a:pPr indent="0" lvl="0" marL="0" rtl="1" algn="ctr">
              <a:lnSpc>
                <a:spcPct val="100000"/>
              </a:lnSpc>
              <a:spcBef>
                <a:spcPts val="0"/>
              </a:spcBef>
              <a:spcAft>
                <a:spcPts val="0"/>
              </a:spcAft>
              <a:buClr>
                <a:schemeClr val="dk1"/>
              </a:buClr>
              <a:buSzPct val="111111"/>
              <a:buFont typeface="Arial"/>
              <a:buNone/>
            </a:pPr>
            <a:r>
              <a:rPr lang="en-GB"/>
              <a:t>الجلسة الأولى - لمحة عامّة حول التعليم الجامع في حالات الطوارئ</a:t>
            </a:r>
            <a:endParaRPr b="0" i="1"/>
          </a:p>
          <a:p>
            <a:pPr indent="0" lvl="0" marL="0" rtl="1" algn="ctr">
              <a:lnSpc>
                <a:spcPct val="100000"/>
              </a:lnSpc>
              <a:spcBef>
                <a:spcPts val="0"/>
              </a:spcBef>
              <a:spcAft>
                <a:spcPts val="0"/>
              </a:spcAft>
              <a:buSzPct val="111111"/>
              <a:buNone/>
            </a:pPr>
            <a:r>
              <a:t/>
            </a:r>
            <a:endParaRPr b="0" i="1"/>
          </a:p>
          <a:p>
            <a:pPr indent="0" lvl="0" marL="0" rtl="1" algn="ctr">
              <a:lnSpc>
                <a:spcPct val="100000"/>
              </a:lnSpc>
              <a:spcBef>
                <a:spcPts val="0"/>
              </a:spcBef>
              <a:spcAft>
                <a:spcPts val="0"/>
              </a:spcAft>
              <a:buSzPct val="111111"/>
              <a:buNone/>
            </a:pPr>
            <a:r>
              <a:t/>
            </a:r>
            <a:endParaRPr b="0" i="1"/>
          </a:p>
          <a:p>
            <a:pPr indent="0" lvl="0" marL="0" rtl="1" algn="ctr">
              <a:lnSpc>
                <a:spcPct val="100000"/>
              </a:lnSpc>
              <a:spcBef>
                <a:spcPts val="0"/>
              </a:spcBef>
              <a:spcAft>
                <a:spcPts val="0"/>
              </a:spcAft>
              <a:buSzPct val="111111"/>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3"/>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a:bodyPr>
          <a:lstStyle/>
          <a:p>
            <a:pPr indent="0" lvl="0" marL="0" rtl="1" algn="ctr">
              <a:lnSpc>
                <a:spcPct val="100000"/>
              </a:lnSpc>
              <a:spcBef>
                <a:spcPts val="0"/>
              </a:spcBef>
              <a:spcAft>
                <a:spcPts val="0"/>
              </a:spcAft>
              <a:buClr>
                <a:schemeClr val="dk1"/>
              </a:buClr>
              <a:buSzPts val="4400"/>
              <a:buFont typeface="Calibri"/>
              <a:buNone/>
            </a:pPr>
            <a:r>
              <a:rPr lang="en-GB">
                <a:extLst>
                  <a:ext uri="http://customooxmlschemas.google.com/">
                    <go:slidesCustomData xmlns:go="http://customooxmlschemas.google.com/" textRoundtripDataId="2"/>
                  </a:ext>
                </a:extLst>
              </a:rPr>
              <a:t>الأهداف </a:t>
            </a:r>
            <a:r>
              <a:rPr lang="en-GB"/>
              <a:t>التعليمية</a:t>
            </a:r>
            <a:endParaRPr/>
          </a:p>
        </p:txBody>
      </p:sp>
      <p:sp>
        <p:nvSpPr>
          <p:cNvPr id="76" name="Google Shape;76;p3"/>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Clr>
                <a:schemeClr val="dk1"/>
              </a:buClr>
              <a:buSzPts val="2600"/>
              <a:buFont typeface="Arial"/>
              <a:buNone/>
            </a:pPr>
            <a:r>
              <a:rPr lang="en-GB"/>
              <a:t>في نهاية الجلسة سيتمكن المشاركون من شرح ما يلي:</a:t>
            </a:r>
            <a:endParaRPr/>
          </a:p>
          <a:p>
            <a:pPr indent="0" lvl="0" marL="0" rtl="1" algn="r">
              <a:lnSpc>
                <a:spcPct val="100000"/>
              </a:lnSpc>
              <a:spcBef>
                <a:spcPts val="0"/>
              </a:spcBef>
              <a:spcAft>
                <a:spcPts val="0"/>
              </a:spcAft>
              <a:buClr>
                <a:schemeClr val="dk1"/>
              </a:buClr>
              <a:buSzPts val="2600"/>
              <a:buFont typeface="Arial"/>
              <a:buNone/>
            </a:pPr>
            <a:r>
              <a:t/>
            </a:r>
            <a:endParaRPr/>
          </a:p>
          <a:p>
            <a:pPr indent="-393700" lvl="0" marL="457200" rtl="1" algn="r">
              <a:lnSpc>
                <a:spcPct val="100000"/>
              </a:lnSpc>
              <a:spcBef>
                <a:spcPts val="0"/>
              </a:spcBef>
              <a:spcAft>
                <a:spcPts val="0"/>
              </a:spcAft>
              <a:buSzPts val="2600"/>
              <a:buChar char="●"/>
            </a:pPr>
            <a:r>
              <a:rPr lang="en-GB"/>
              <a:t>التعليم حق من حقوق الإنسان</a:t>
            </a:r>
            <a:br>
              <a:rPr lang="en-GB"/>
            </a:br>
            <a:endParaRPr/>
          </a:p>
          <a:p>
            <a:pPr indent="-393700" lvl="0" marL="457200" rtl="1" algn="r">
              <a:lnSpc>
                <a:spcPct val="100000"/>
              </a:lnSpc>
              <a:spcBef>
                <a:spcPts val="0"/>
              </a:spcBef>
              <a:spcAft>
                <a:spcPts val="0"/>
              </a:spcAft>
              <a:buSzPts val="2600"/>
              <a:buChar char="●"/>
            </a:pPr>
            <a:r>
              <a:rPr lang="en-GB"/>
              <a:t>كيف تؤثر حالات الطوارئ على التعليم</a:t>
            </a:r>
            <a:br>
              <a:rPr lang="en-GB"/>
            </a:br>
            <a:endParaRPr/>
          </a:p>
          <a:p>
            <a:pPr indent="-393700" lvl="0" marL="457200" rtl="1" algn="r">
              <a:lnSpc>
                <a:spcPct val="100000"/>
              </a:lnSpc>
              <a:spcBef>
                <a:spcPts val="0"/>
              </a:spcBef>
              <a:spcAft>
                <a:spcPts val="0"/>
              </a:spcAft>
              <a:buSzPts val="2600"/>
              <a:buChar char="●"/>
            </a:pPr>
            <a:r>
              <a:rPr lang="en-GB"/>
              <a:t>الالتزامات الدولية بالتعليم الجامع</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Autofit/>
          </a:bodyPr>
          <a:lstStyle/>
          <a:p>
            <a:pPr indent="0" lvl="0" marL="0" rtl="1" algn="ctr">
              <a:lnSpc>
                <a:spcPct val="100000"/>
              </a:lnSpc>
              <a:spcBef>
                <a:spcPts val="0"/>
              </a:spcBef>
              <a:spcAft>
                <a:spcPts val="0"/>
              </a:spcAft>
              <a:buClr>
                <a:schemeClr val="dk1"/>
              </a:buClr>
              <a:buSzPts val="2800"/>
              <a:buFont typeface="Calibri"/>
              <a:buNone/>
            </a:pPr>
            <a:r>
              <a:rPr lang="en-GB"/>
              <a:t>النشاط الأول: لعبة موافق/غير موافق</a:t>
            </a:r>
            <a:endParaRPr/>
          </a:p>
        </p:txBody>
      </p:sp>
      <p:sp>
        <p:nvSpPr>
          <p:cNvPr id="83" name="Google Shape;83;p4"/>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4" name="Google Shape;84;p4"/>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1" algn="r">
              <a:lnSpc>
                <a:spcPct val="115000"/>
              </a:lnSpc>
              <a:spcBef>
                <a:spcPts val="1200"/>
              </a:spcBef>
              <a:spcAft>
                <a:spcPts val="0"/>
              </a:spcAft>
              <a:buNone/>
            </a:pPr>
            <a:r>
              <a:t/>
            </a:r>
            <a:endParaRPr/>
          </a:p>
          <a:p>
            <a:pPr indent="-393700" lvl="0" marL="457200" rtl="1" algn="r">
              <a:lnSpc>
                <a:spcPct val="115000"/>
              </a:lnSpc>
              <a:spcBef>
                <a:spcPts val="1200"/>
              </a:spcBef>
              <a:spcAft>
                <a:spcPts val="0"/>
              </a:spcAft>
              <a:buSzPts val="2600"/>
              <a:buChar char="●"/>
            </a:pPr>
            <a:r>
              <a:rPr lang="en-GB"/>
              <a:t>سوف تسمعون أو تقرأون عبارة في كل مرة.</a:t>
            </a:r>
            <a:endParaRPr/>
          </a:p>
          <a:p>
            <a:pPr indent="-393700" lvl="0" marL="457200" rtl="1" algn="r">
              <a:lnSpc>
                <a:spcPct val="115000"/>
              </a:lnSpc>
              <a:spcBef>
                <a:spcPts val="1000"/>
              </a:spcBef>
              <a:spcAft>
                <a:spcPts val="0"/>
              </a:spcAft>
              <a:buSzPts val="2600"/>
              <a:buChar char="●"/>
            </a:pPr>
            <a:r>
              <a:rPr lang="en-GB"/>
              <a:t>تحركوا نحو جانب "أوافق" إذا كنتم توافقون على العبارة، وتحركوا نحو جانب "غير موافق" إذا كنتم غير موافقين على العبارة.</a:t>
            </a:r>
            <a:endParaRPr/>
          </a:p>
          <a:p>
            <a:pPr indent="-393700" lvl="0" marL="457200" rtl="1" algn="r">
              <a:lnSpc>
                <a:spcPct val="115000"/>
              </a:lnSpc>
              <a:spcBef>
                <a:spcPts val="1000"/>
              </a:spcBef>
              <a:spcAft>
                <a:spcPts val="0"/>
              </a:spcAft>
              <a:buSzPts val="2600"/>
              <a:buChar char="●"/>
            </a:pPr>
            <a:r>
              <a:rPr lang="en-GB"/>
              <a:t>قفوا في المنتصف إذا كنتم محتارين.</a:t>
            </a:r>
            <a:endParaRPr/>
          </a:p>
          <a:p>
            <a:pPr indent="-393700" lvl="0" marL="457200" rtl="1" algn="r">
              <a:lnSpc>
                <a:spcPct val="115000"/>
              </a:lnSpc>
              <a:spcBef>
                <a:spcPts val="1200"/>
              </a:spcBef>
              <a:spcAft>
                <a:spcPts val="1000"/>
              </a:spcAft>
              <a:buSzPts val="2600"/>
              <a:buChar char="●"/>
            </a:pPr>
            <a:r>
              <a:rPr lang="en-GB"/>
              <a:t>لا تترددوا في مناقشة وجهات نظر بعضكم البعض، وحاولوا إقناع من يختلف معكم بالانتقال إلى جانبكم."</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5"/>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1" algn="ctr">
              <a:lnSpc>
                <a:spcPct val="100000"/>
              </a:lnSpc>
              <a:spcBef>
                <a:spcPts val="0"/>
              </a:spcBef>
              <a:spcAft>
                <a:spcPts val="0"/>
              </a:spcAft>
              <a:buClr>
                <a:schemeClr val="dk1"/>
              </a:buClr>
              <a:buSzPct val="112820"/>
              <a:buFont typeface="Calibri"/>
              <a:buNone/>
            </a:pPr>
            <a:r>
              <a:rPr lang="en-GB"/>
              <a:t>قصة مينا </a:t>
            </a:r>
            <a:endParaRPr/>
          </a:p>
          <a:p>
            <a:pPr indent="0" lvl="0" marL="0" rtl="1" algn="ctr">
              <a:lnSpc>
                <a:spcPct val="100000"/>
              </a:lnSpc>
              <a:spcBef>
                <a:spcPts val="0"/>
              </a:spcBef>
              <a:spcAft>
                <a:spcPts val="0"/>
              </a:spcAft>
              <a:buClr>
                <a:schemeClr val="dk1"/>
              </a:buClr>
              <a:buSzPct val="151724"/>
              <a:buFont typeface="Calibri"/>
              <a:buNone/>
            </a:pPr>
            <a:r>
              <a:rPr b="0" i="1" lang="en-GB" sz="2900"/>
              <a:t>الفصل الأول: مقدمة عني</a:t>
            </a:r>
            <a:endParaRPr b="0" i="1" sz="2900"/>
          </a:p>
        </p:txBody>
      </p:sp>
      <p:sp>
        <p:nvSpPr>
          <p:cNvPr id="90" name="Google Shape;90;p5"/>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1" name="Google Shape;91;p5"/>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fontScale="92500" lnSpcReduction="10000"/>
          </a:bodyPr>
          <a:lstStyle/>
          <a:p>
            <a:pPr indent="0" lvl="0" marL="0" rtl="1" algn="r">
              <a:lnSpc>
                <a:spcPct val="115000"/>
              </a:lnSpc>
              <a:spcBef>
                <a:spcPts val="0"/>
              </a:spcBef>
              <a:spcAft>
                <a:spcPts val="0"/>
              </a:spcAft>
              <a:buClr>
                <a:schemeClr val="dk1"/>
              </a:buClr>
              <a:buSzPct val="42307"/>
              <a:buFont typeface="Arial"/>
              <a:buNone/>
            </a:pPr>
            <a:r>
              <a:rPr lang="en-GB"/>
              <a:t>"مرحباً، اسمي مينا. عمري 11 سنة. وُلدت بحالة تؤثر على النسيج الضام في جسدي. أعاني من سلس البول وآلام المفاصل </a:t>
            </a:r>
            <a:r>
              <a:rPr lang="en-GB">
                <a:extLst>
                  <a:ext uri="http://customooxmlschemas.google.com/">
                    <go:slidesCustomData xmlns:go="http://customooxmlschemas.google.com/" textRoundtripDataId="3"/>
                  </a:ext>
                </a:extLst>
              </a:rPr>
              <a:t>وبعض فقدان السم</a:t>
            </a:r>
            <a:r>
              <a:rPr lang="en-GB"/>
              <a:t>ع. قبل عامين، أخبر الطبيب والديّ أنني مصابة بالجنف، مما يعني أن العمود الفقري لدي ينحني ويلتوي.</a:t>
            </a:r>
            <a:endParaRPr/>
          </a:p>
          <a:p>
            <a:pPr indent="0" lvl="0" marL="0" rtl="1" algn="r">
              <a:lnSpc>
                <a:spcPct val="115000"/>
              </a:lnSpc>
              <a:spcBef>
                <a:spcPts val="0"/>
              </a:spcBef>
              <a:spcAft>
                <a:spcPts val="0"/>
              </a:spcAft>
              <a:buClr>
                <a:schemeClr val="dk1"/>
              </a:buClr>
              <a:buSzPct val="42307"/>
              <a:buFont typeface="Arial"/>
              <a:buNone/>
            </a:pPr>
            <a:r>
              <a:t/>
            </a:r>
            <a:endParaRPr/>
          </a:p>
          <a:p>
            <a:pPr indent="0" lvl="0" marL="0" rtl="1" algn="r">
              <a:lnSpc>
                <a:spcPct val="115000"/>
              </a:lnSpc>
              <a:spcBef>
                <a:spcPts val="0"/>
              </a:spcBef>
              <a:spcAft>
                <a:spcPts val="0"/>
              </a:spcAft>
              <a:buClr>
                <a:schemeClr val="dk1"/>
              </a:buClr>
              <a:buSzPct val="42307"/>
              <a:buFont typeface="Arial"/>
              <a:buNone/>
            </a:pPr>
            <a:r>
              <a:rPr lang="en-GB"/>
              <a:t>بدأت الذهاب إلى المدرسة عندما كان عمري ست سنوات. أنا ذكية، والجميع يقول ذلك! كنت محظوظة. كان المعلمون في مدرستي رائعين، فقد تلقوا تدريبات حول كيفية دمج المتعلمين ذوي الاحتياجات التعليمية المختلفة. بذلوا جهدهم. وعلى الرغم من قلة الموارد في المدرسة، تمكنا من إيجاد حلول معاً حتى أتمكن من المشاركة في معظم الأنشطة مع أصدقائي.</a:t>
            </a:r>
            <a:endParaRPr/>
          </a:p>
          <a:p>
            <a:pPr indent="0" lvl="0" marL="0" rtl="1" algn="r">
              <a:lnSpc>
                <a:spcPct val="115000"/>
              </a:lnSpc>
              <a:spcBef>
                <a:spcPts val="0"/>
              </a:spcBef>
              <a:spcAft>
                <a:spcPts val="0"/>
              </a:spcAft>
              <a:buClr>
                <a:schemeClr val="dk1"/>
              </a:buClr>
              <a:buSzPct val="42307"/>
              <a:buFont typeface="Arial"/>
              <a:buNone/>
            </a:pPr>
            <a:r>
              <a:t/>
            </a:r>
            <a:endParaRPr/>
          </a:p>
          <a:p>
            <a:pPr indent="0" lvl="0" marL="0" rtl="1" algn="r">
              <a:lnSpc>
                <a:spcPct val="115000"/>
              </a:lnSpc>
              <a:spcBef>
                <a:spcPts val="0"/>
              </a:spcBef>
              <a:spcAft>
                <a:spcPts val="0"/>
              </a:spcAft>
              <a:buClr>
                <a:schemeClr val="dk1"/>
              </a:buClr>
              <a:buSzPct val="42307"/>
              <a:buFont typeface="Arial"/>
              <a:buNone/>
            </a:pPr>
            <a:r>
              <a:rPr lang="en-GB"/>
              <a:t>ثم بدأت الحرب، وهربت أنا وعائلتي مسافة 400 كيلومتر شمالاً إلى المكان الذي كانت تعيش فيه جدتي ذات يوم. لم أكن قد زرت هذا المكان من قبل، وكرهت ذلك. وجدنا سكناً في مستوطنة مؤقتة، وظننت أنني لن أتمكن من الذهاب إلى المدرسة مجددًا. قالت لي أمي ألّا</a:t>
            </a:r>
            <a:r>
              <a:rPr lang="en-GB">
                <a:extLst>
                  <a:ext uri="http://customooxmlschemas.google.com/">
                    <go:slidesCustomData xmlns:go="http://customooxmlschemas.google.com/" textRoundtripDataId="4"/>
                  </a:ext>
                </a:extLst>
              </a:rPr>
              <a:t> </a:t>
            </a:r>
            <a:r>
              <a:rPr lang="en-GB"/>
              <a:t>أفقد الأمل"</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6"/>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1"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p6"/>
          <p:cNvSpPr txBox="1"/>
          <p:nvPr>
            <p:ph type="title"/>
          </p:nvPr>
        </p:nvSpPr>
        <p:spPr>
          <a:xfrm>
            <a:off x="191800" y="248820"/>
            <a:ext cx="11735100" cy="706200"/>
          </a:xfrm>
          <a:prstGeom prst="rect">
            <a:avLst/>
          </a:prstGeom>
          <a:noFill/>
          <a:ln>
            <a:noFill/>
          </a:ln>
        </p:spPr>
        <p:txBody>
          <a:bodyPr anchorCtr="0" anchor="t" bIns="117825" lIns="117825" spcFirstLastPara="1" rIns="117825" wrap="square" tIns="117825">
            <a:noAutofit/>
          </a:bodyPr>
          <a:lstStyle/>
          <a:p>
            <a:pPr indent="0" lvl="0" marL="0" rtl="1" algn="ctr">
              <a:lnSpc>
                <a:spcPct val="100000"/>
              </a:lnSpc>
              <a:spcBef>
                <a:spcPts val="0"/>
              </a:spcBef>
              <a:spcAft>
                <a:spcPts val="0"/>
              </a:spcAft>
              <a:buSzPts val="990"/>
              <a:buNone/>
            </a:pPr>
            <a:r>
              <a:rPr lang="en-GB" sz="3010"/>
              <a:t>النشاط الثاني: عصف ذهني حول الصعوبات التي تضعها حالات الطوارئ بوجه التعليم الجامع</a:t>
            </a:r>
            <a:endParaRPr sz="3010"/>
          </a:p>
        </p:txBody>
      </p:sp>
      <p:sp>
        <p:nvSpPr>
          <p:cNvPr id="99" name="Google Shape;99;p6"/>
          <p:cNvSpPr txBox="1"/>
          <p:nvPr>
            <p:ph idx="1" type="body"/>
          </p:nvPr>
        </p:nvSpPr>
        <p:spPr>
          <a:xfrm>
            <a:off x="241725" y="1546770"/>
            <a:ext cx="11822400" cy="4645200"/>
          </a:xfrm>
          <a:prstGeom prst="rect">
            <a:avLst/>
          </a:prstGeom>
          <a:noFill/>
          <a:ln>
            <a:noFill/>
          </a:ln>
        </p:spPr>
        <p:txBody>
          <a:bodyPr anchorCtr="0" anchor="t" bIns="117825" lIns="117825" spcFirstLastPara="1" rIns="117825" wrap="square" tIns="117825">
            <a:normAutofit/>
          </a:bodyPr>
          <a:lstStyle/>
          <a:p>
            <a:pPr indent="0" lvl="0" marL="0" rtl="1" algn="r">
              <a:lnSpc>
                <a:spcPct val="100000"/>
              </a:lnSpc>
              <a:spcBef>
                <a:spcPts val="0"/>
              </a:spcBef>
              <a:spcAft>
                <a:spcPts val="0"/>
              </a:spcAft>
              <a:buSzPts val="2600"/>
              <a:buNone/>
            </a:pPr>
            <a:r>
              <a:t/>
            </a:r>
            <a:endParaRPr/>
          </a:p>
          <a:p>
            <a:pPr indent="0" lvl="0" marL="0" rtl="1" algn="l">
              <a:lnSpc>
                <a:spcPct val="100000"/>
              </a:lnSpc>
              <a:spcBef>
                <a:spcPts val="0"/>
              </a:spcBef>
              <a:spcAft>
                <a:spcPts val="0"/>
              </a:spcAft>
              <a:buSzPts val="2600"/>
              <a:buNone/>
            </a:pPr>
            <a:r>
              <a:t/>
            </a:r>
            <a:endParaRPr b="1"/>
          </a:p>
          <a:p>
            <a:pPr indent="0" lvl="0" marL="0" rtl="1" algn="ctr">
              <a:lnSpc>
                <a:spcPct val="100000"/>
              </a:lnSpc>
              <a:spcBef>
                <a:spcPts val="0"/>
              </a:spcBef>
              <a:spcAft>
                <a:spcPts val="0"/>
              </a:spcAft>
              <a:buSzPts val="2600"/>
              <a:buNone/>
            </a:pPr>
            <a:r>
              <a:t/>
            </a:r>
            <a:endParaRPr b="1"/>
          </a:p>
          <a:p>
            <a:pPr indent="0" lvl="0" marL="0" rtl="1" algn="ctr">
              <a:lnSpc>
                <a:spcPct val="100000"/>
              </a:lnSpc>
              <a:spcBef>
                <a:spcPts val="0"/>
              </a:spcBef>
              <a:spcAft>
                <a:spcPts val="0"/>
              </a:spcAft>
              <a:buSzPts val="2600"/>
              <a:buNone/>
            </a:pPr>
            <a:r>
              <a:rPr b="1" lang="en-GB"/>
              <a:t>كيف يمكن لحالة الطوارئ (من أي</a:t>
            </a:r>
            <a:r>
              <a:rPr b="1" lang="en-GB"/>
              <a:t> نوع) أن تؤثر على شمول</a:t>
            </a:r>
            <a:r>
              <a:rPr b="1" lang="en-GB"/>
              <a:t> جميع المتعلمين؟</a:t>
            </a:r>
            <a:endParaRPr b="1"/>
          </a:p>
          <a:p>
            <a:pPr indent="0" lvl="0" marL="0" rtl="1" algn="ctr">
              <a:lnSpc>
                <a:spcPct val="100000"/>
              </a:lnSpc>
              <a:spcBef>
                <a:spcPts val="0"/>
              </a:spcBef>
              <a:spcAft>
                <a:spcPts val="0"/>
              </a:spcAft>
              <a:buSzPts val="2600"/>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